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9"/>
  </p:notesMasterIdLst>
  <p:handoutMasterIdLst>
    <p:handoutMasterId r:id="rId70"/>
  </p:handoutMasterIdLst>
  <p:sldIdLst>
    <p:sldId id="258" r:id="rId2"/>
    <p:sldId id="280" r:id="rId3"/>
    <p:sldId id="262" r:id="rId4"/>
    <p:sldId id="284" r:id="rId5"/>
    <p:sldId id="321" r:id="rId6"/>
    <p:sldId id="267" r:id="rId7"/>
    <p:sldId id="307" r:id="rId8"/>
    <p:sldId id="325" r:id="rId9"/>
    <p:sldId id="286" r:id="rId10"/>
    <p:sldId id="269" r:id="rId11"/>
    <p:sldId id="289" r:id="rId12"/>
    <p:sldId id="290" r:id="rId13"/>
    <p:sldId id="291" r:id="rId14"/>
    <p:sldId id="275" r:id="rId15"/>
    <p:sldId id="276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26" r:id="rId29"/>
    <p:sldId id="308" r:id="rId30"/>
    <p:sldId id="306" r:id="rId31"/>
    <p:sldId id="309" r:id="rId32"/>
    <p:sldId id="310" r:id="rId33"/>
    <p:sldId id="311" r:id="rId34"/>
    <p:sldId id="323" r:id="rId35"/>
    <p:sldId id="312" r:id="rId36"/>
    <p:sldId id="314" r:id="rId37"/>
    <p:sldId id="313" r:id="rId38"/>
    <p:sldId id="315" r:id="rId39"/>
    <p:sldId id="324" r:id="rId40"/>
    <p:sldId id="316" r:id="rId41"/>
    <p:sldId id="317" r:id="rId42"/>
    <p:sldId id="318" r:id="rId43"/>
    <p:sldId id="320" r:id="rId44"/>
    <p:sldId id="319" r:id="rId45"/>
    <p:sldId id="327" r:id="rId46"/>
    <p:sldId id="322" r:id="rId47"/>
    <p:sldId id="263" r:id="rId48"/>
    <p:sldId id="288" r:id="rId49"/>
    <p:sldId id="277" r:id="rId50"/>
    <p:sldId id="270" r:id="rId51"/>
    <p:sldId id="271" r:id="rId52"/>
    <p:sldId id="272" r:id="rId53"/>
    <p:sldId id="256" r:id="rId54"/>
    <p:sldId id="281" r:id="rId55"/>
    <p:sldId id="282" r:id="rId56"/>
    <p:sldId id="260" r:id="rId57"/>
    <p:sldId id="279" r:id="rId58"/>
    <p:sldId id="257" r:id="rId59"/>
    <p:sldId id="283" r:id="rId60"/>
    <p:sldId id="273" r:id="rId61"/>
    <p:sldId id="264" r:id="rId62"/>
    <p:sldId id="285" r:id="rId63"/>
    <p:sldId id="266" r:id="rId64"/>
    <p:sldId id="287" r:id="rId65"/>
    <p:sldId id="268" r:id="rId66"/>
    <p:sldId id="292" r:id="rId67"/>
    <p:sldId id="293" r:id="rId68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F5F5F"/>
    <a:srgbClr val="3F3F3F"/>
    <a:srgbClr val="414042"/>
    <a:srgbClr val="B3B3B3"/>
    <a:srgbClr val="FDD9B3"/>
    <a:srgbClr val="EE463B"/>
    <a:srgbClr val="F37500"/>
    <a:srgbClr val="90B6E1"/>
    <a:srgbClr val="EFC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336" autoAdjust="0"/>
  </p:normalViewPr>
  <p:slideViewPr>
    <p:cSldViewPr snapToObjects="1" showGuides="1">
      <p:cViewPr varScale="1">
        <p:scale>
          <a:sx n="123" d="100"/>
          <a:sy n="123" d="100"/>
        </p:scale>
        <p:origin x="8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82" d="100"/>
          <a:sy n="82" d="100"/>
        </p:scale>
        <p:origin x="3954" y="59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 8"/>
          <p:cNvGrpSpPr/>
          <p:nvPr/>
        </p:nvGrpSpPr>
        <p:grpSpPr>
          <a:xfrm>
            <a:off x="4899511" y="8583306"/>
            <a:ext cx="1733628" cy="437116"/>
            <a:chOff x="6477637" y="6176011"/>
            <a:chExt cx="2180865" cy="549882"/>
          </a:xfrm>
        </p:grpSpPr>
        <p:cxnSp>
          <p:nvCxnSpPr>
            <p:cNvPr id="13" name="Rak 12"/>
            <p:cNvCxnSpPr/>
            <p:nvPr userDrawn="1"/>
          </p:nvCxnSpPr>
          <p:spPr>
            <a:xfrm>
              <a:off x="6477637" y="6176011"/>
              <a:ext cx="2180865" cy="1"/>
            </a:xfrm>
            <a:prstGeom prst="line">
              <a:avLst/>
            </a:prstGeom>
            <a:ln w="19050">
              <a:solidFill>
                <a:srgbClr val="0E10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Bildobjekt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564" y="6373234"/>
              <a:ext cx="1273161" cy="352659"/>
            </a:xfrm>
            <a:prstGeom prst="rect">
              <a:avLst/>
            </a:prstGeom>
          </p:spPr>
        </p:pic>
      </p:grpSp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1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5B8D1-1460-437F-8372-55E4C3E71CFC}" type="datetime4">
              <a:rPr lang="en-US" sz="1100" i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September 13, 2019</a:t>
            </a:fld>
            <a:endParaRPr lang="en-US" sz="11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1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072580" y="8688542"/>
            <a:ext cx="71284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5DE8AF32-E0C3-4BC2-ABD9-DCD00BA1B99A}" type="slidenum">
              <a:rPr lang="en-US" sz="1100" i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ctr"/>
              <a:t>‹#›</a:t>
            </a:fld>
            <a:endParaRPr lang="en-US" sz="11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38359"/>
      </p:ext>
    </p:extLst>
  </p:cSld>
  <p:clrMap bg1="lt1" tx1="dk1" bg2="lt2" tx2="dk2" accent1="accent1" accent2="accent2" accent3="accent3" accent4="accent4" accent5="accent5" accent6="accent6" hlink="hlink" folHlink="folHlink"/>
  <p:hf hdr="0" ftr="0"/>
  <p:extLst>
    <p:ext uri="{56416CCD-93CA-4268-BC5B-53C4BB910035}">
      <p15:sldGuideLst xmlns:p15="http://schemas.microsoft.com/office/powerpoint/2012/main">
        <p15:guide id="2" pos="418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 i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00" i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08025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044142"/>
            <a:ext cx="5486400" cy="43802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add notes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i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102076" y="8685213"/>
            <a:ext cx="673512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 i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1C5E4C2-300A-4881-B7B2-16F90990E1F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7" name="Grupp 16"/>
          <p:cNvGrpSpPr/>
          <p:nvPr/>
        </p:nvGrpSpPr>
        <p:grpSpPr>
          <a:xfrm>
            <a:off x="4899511" y="8583306"/>
            <a:ext cx="1733628" cy="437116"/>
            <a:chOff x="6477637" y="6176011"/>
            <a:chExt cx="2180865" cy="549882"/>
          </a:xfrm>
        </p:grpSpPr>
        <p:cxnSp>
          <p:nvCxnSpPr>
            <p:cNvPr id="18" name="Rak 17"/>
            <p:cNvCxnSpPr/>
            <p:nvPr userDrawn="1"/>
          </p:nvCxnSpPr>
          <p:spPr>
            <a:xfrm>
              <a:off x="6477637" y="6176011"/>
              <a:ext cx="2180865" cy="1"/>
            </a:xfrm>
            <a:prstGeom prst="line">
              <a:avLst/>
            </a:prstGeom>
            <a:ln w="19050">
              <a:solidFill>
                <a:srgbClr val="0E10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Bildobjekt 1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564" y="6373234"/>
              <a:ext cx="1273161" cy="352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1524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buClrTx/>
      <a:defRPr sz="1200" kern="1200" baseline="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54013" indent="-171450" algn="l" defTabSz="914400" rtl="0" eaLnBrk="1" latinLnBrk="0" hangingPunct="1">
      <a:buClrTx/>
      <a:buFont typeface="Arial" panose="020B0604020202020204" pitchFamily="34" charset="0"/>
      <a:buChar char="•"/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534988" indent="-171450" algn="l" defTabSz="914400" rtl="0" eaLnBrk="1" latinLnBrk="0" hangingPunct="1">
      <a:buClr>
        <a:srgbClr val="5F5F5F"/>
      </a:buClr>
      <a:buFont typeface="Arial" panose="020B0604020202020204" pitchFamily="34" charset="0"/>
      <a:buChar char="•"/>
      <a:defRPr sz="1100" kern="1200">
        <a:solidFill>
          <a:srgbClr val="5F5F5F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everyone! Glad to see you</a:t>
            </a:r>
          </a:p>
          <a:p>
            <a:r>
              <a:rPr lang="en-US" dirty="0"/>
              <a:t>Let me introduce myself. My name is Yevhen, I work in </a:t>
            </a:r>
            <a:r>
              <a:rPr lang="en-US" dirty="0" err="1"/>
              <a:t>Tobii</a:t>
            </a:r>
            <a:r>
              <a:rPr lang="en-US" dirty="0"/>
              <a:t> pro desktop </a:t>
            </a:r>
            <a:r>
              <a:rPr lang="en-US" dirty="0" err="1"/>
              <a:t>Rnd</a:t>
            </a:r>
            <a:r>
              <a:rPr lang="en-US" dirty="0"/>
              <a:t> in Kyiv, my team work on </a:t>
            </a:r>
            <a:r>
              <a:rPr lang="en-US" dirty="0" err="1"/>
              <a:t>Tobii</a:t>
            </a:r>
            <a:r>
              <a:rPr lang="en-US" dirty="0"/>
              <a:t> Pro lab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2483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of Interest – is the main concept of lab analysis in terms of time, it means timespans we are interested in</a:t>
            </a:r>
          </a:p>
          <a:p>
            <a:r>
              <a:rPr lang="en-US" dirty="0"/>
              <a:t>Toi are built by event types and define rules which events starts and ends intervals of this TOI so some data could belong to the same </a:t>
            </a:r>
            <a:r>
              <a:rPr lang="en-US" dirty="0" err="1"/>
              <a:t>toi</a:t>
            </a:r>
            <a:r>
              <a:rPr lang="en-US" dirty="0"/>
              <a:t> but to different intervals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8122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could we use times of interests for? Good idea to use </a:t>
            </a:r>
            <a:r>
              <a:rPr lang="en-US" dirty="0" err="1"/>
              <a:t>toi</a:t>
            </a:r>
            <a:r>
              <a:rPr lang="en-US" dirty="0"/>
              <a:t> to build visualizations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129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in order to calculate valuable metrics such as</a:t>
            </a:r>
          </a:p>
          <a:p>
            <a:endParaRPr lang="en-US" dirty="0"/>
          </a:p>
          <a:p>
            <a:r>
              <a:rPr lang="en-US" dirty="0"/>
              <a:t>First impression describes and shows that your participant looked somewhere during first let’s say 3 seconds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631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very interesting but how could we apply these concepts in web research 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714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attract your attention to referred previously events</a:t>
            </a:r>
          </a:p>
          <a:p>
            <a:endParaRPr lang="en-US" dirty="0"/>
          </a:p>
          <a:p>
            <a:r>
              <a:rPr lang="en-US" dirty="0"/>
              <a:t>Events happening during web study we could face:</a:t>
            </a:r>
          </a:p>
          <a:p>
            <a:r>
              <a:rPr lang="en-US" dirty="0"/>
              <a:t>Navigation events &amp; other</a:t>
            </a:r>
          </a:p>
          <a:p>
            <a:endParaRPr lang="en-US" dirty="0"/>
          </a:p>
          <a:p>
            <a:r>
              <a:rPr lang="en-US" dirty="0"/>
              <a:t>Viewport change – when participant is scrolling</a:t>
            </a:r>
          </a:p>
          <a:p>
            <a:r>
              <a:rPr lang="en-US" dirty="0"/>
              <a:t>Mutation – when something changes in the page</a:t>
            </a:r>
          </a:p>
          <a:p>
            <a:r>
              <a:rPr lang="en-US" dirty="0"/>
              <a:t>Rendering events – when something appears on the screen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989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these events are enriched some metadata: title, </a:t>
            </a:r>
            <a:r>
              <a:rPr lang="en-US" dirty="0" err="1"/>
              <a:t>url</a:t>
            </a:r>
            <a:r>
              <a:rPr lang="en-US" dirty="0"/>
              <a:t> etc.</a:t>
            </a:r>
          </a:p>
          <a:p>
            <a:r>
              <a:rPr lang="en-US" dirty="0"/>
              <a:t>On the interception of events with particular unique title and particular unique </a:t>
            </a:r>
            <a:r>
              <a:rPr lang="en-US" dirty="0" err="1"/>
              <a:t>url</a:t>
            </a:r>
            <a:r>
              <a:rPr lang="en-US" dirty="0"/>
              <a:t> we have all data which belongs to this particular page and we could say that the page is a web equivalent of TOI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1373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2690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talking about web pages we could say each page is different </a:t>
            </a:r>
            <a:r>
              <a:rPr lang="en-US" dirty="0" err="1"/>
              <a:t>toi</a:t>
            </a:r>
            <a:r>
              <a:rPr lang="en-US" dirty="0"/>
              <a:t> and each page start event and page end event have different event types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5750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tobii</a:t>
            </a:r>
            <a:r>
              <a:rPr lang="en-US" dirty="0"/>
              <a:t> pro lab you can see visualization of this concept in replay where you have time of interests by right side and these intervals in the chart</a:t>
            </a:r>
          </a:p>
          <a:p>
            <a:r>
              <a:rPr lang="en-US" dirty="0"/>
              <a:t>But how to understand when page/</a:t>
            </a:r>
            <a:r>
              <a:rPr lang="en-US" dirty="0" err="1"/>
              <a:t>toi</a:t>
            </a:r>
            <a:r>
              <a:rPr lang="en-US" dirty="0"/>
              <a:t> is started and finished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48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were so young and naïve we tried to start time of interest at the moment when the page was loaded it was pretty obvious but</a:t>
            </a:r>
          </a:p>
          <a:p>
            <a:r>
              <a:rPr lang="en-US" dirty="0"/>
              <a:t>The moment of page load could differ highly from the moment when participant can see the page firstly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7453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032000"/>
            <a:ext cx="5486400" cy="4380286"/>
          </a:xfrm>
        </p:spPr>
        <p:txBody>
          <a:bodyPr/>
          <a:lstStyle/>
          <a:p>
            <a:r>
              <a:rPr lang="en-US" dirty="0"/>
              <a:t>And I would like to start with short introduction to </a:t>
            </a:r>
            <a:r>
              <a:rPr lang="en-US" dirty="0" err="1"/>
              <a:t>tobii</a:t>
            </a:r>
            <a:r>
              <a:rPr lang="en-US" dirty="0"/>
              <a:t> pro lab and web stimuli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5796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huge interval between first appearance of the page and start </a:t>
            </a:r>
            <a:r>
              <a:rPr lang="en-US" dirty="0" err="1"/>
              <a:t>toi</a:t>
            </a:r>
            <a:r>
              <a:rPr lang="en-US" dirty="0"/>
              <a:t> could be skipped due to this fact</a:t>
            </a:r>
          </a:p>
          <a:p>
            <a:r>
              <a:rPr lang="en-US" dirty="0"/>
              <a:t> and gaze data would not be taken into account when we calculate metrics or show some visualization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824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as a result of that metrics would lie</a:t>
            </a:r>
          </a:p>
          <a:p>
            <a:r>
              <a:rPr lang="en-US" dirty="0"/>
              <a:t>But what if I say you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6120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happening with high frequency up to 60 fps</a:t>
            </a:r>
          </a:p>
          <a:p>
            <a:r>
              <a:rPr lang="en-US" dirty="0"/>
              <a:t>To read more please follow the link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5016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start our TOI from the moment when first frame appears in your interactive media player </a:t>
            </a:r>
          </a:p>
          <a:p>
            <a:r>
              <a:rPr lang="en-US" dirty="0"/>
              <a:t>And additionally inject some useful </a:t>
            </a:r>
            <a:r>
              <a:rPr lang="en-US" dirty="0" err="1"/>
              <a:t>javascript</a:t>
            </a:r>
            <a:r>
              <a:rPr lang="en-US" dirty="0"/>
              <a:t>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2402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well everything fell into the place with </a:t>
            </a:r>
            <a:r>
              <a:rPr lang="en-US" dirty="0" err="1"/>
              <a:t>toi</a:t>
            </a:r>
            <a:r>
              <a:rPr lang="en-US" dirty="0"/>
              <a:t> but </a:t>
            </a:r>
            <a:r>
              <a:rPr lang="en-US" dirty="0" err="1"/>
              <a:t>toi</a:t>
            </a:r>
            <a:r>
              <a:rPr lang="en-US" dirty="0"/>
              <a:t> itself is not so informative because it only says WHEN</a:t>
            </a:r>
          </a:p>
          <a:p>
            <a:r>
              <a:rPr lang="en-US" dirty="0"/>
              <a:t>It is not so informative as in interception with AREA OF INTEREST which says </a:t>
            </a:r>
            <a:r>
              <a:rPr lang="en-US" dirty="0" err="1"/>
              <a:t>WHEre</a:t>
            </a:r>
            <a:endParaRPr lang="en-US" dirty="0"/>
          </a:p>
          <a:p>
            <a:r>
              <a:rPr lang="en-US" dirty="0"/>
              <a:t>AOI is the main </a:t>
            </a:r>
            <a:r>
              <a:rPr lang="en-US" dirty="0" err="1"/>
              <a:t>tobii</a:t>
            </a:r>
            <a:r>
              <a:rPr lang="en-US" dirty="0"/>
              <a:t> pro lab concept in terms of the space and of the content and it describes an area where your participant could look at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11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area should be defined somehow so I means it should be drawn on particular media </a:t>
            </a:r>
          </a:p>
          <a:p>
            <a:r>
              <a:rPr lang="en-US" dirty="0"/>
              <a:t>In case of web research we emit two types of media:</a:t>
            </a:r>
          </a:p>
          <a:p>
            <a:pPr marL="171450" indent="-171450">
              <a:buFontTx/>
              <a:buChar char="-"/>
            </a:pPr>
            <a:r>
              <a:rPr lang="en-US" dirty="0"/>
              <a:t>Video with screen recording where you could draw dynamic AOI for each frame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Screenshot where you could draw static </a:t>
            </a:r>
            <a:r>
              <a:rPr lang="en-US" dirty="0" err="1"/>
              <a:t>aoi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253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that we need to take screenshot somehow and somewhen</a:t>
            </a:r>
          </a:p>
          <a:p>
            <a:r>
              <a:rPr lang="en-US" dirty="0"/>
              <a:t>When we were young and naïve we taken screenshot in the moment of page load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2647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brought some side effects such as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Noticeable impact due to delay right during first impression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all content was loaded to this moment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moment of screenshot could be postponed or even not reached if say about web pages like newyorktimes.com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6572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gown up we reconsidered our timeline and switched to the approach when we take screenshot before leave the page.</a:t>
            </a:r>
          </a:p>
          <a:p>
            <a:r>
              <a:rPr lang="en-US" dirty="0"/>
              <a:t>So the participant types new address or clicks a link or so on, we freeze the browser, make screenshot and then let it go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7022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 there are several approaches how to take screenshot</a:t>
            </a:r>
          </a:p>
          <a:p>
            <a:r>
              <a:rPr lang="en-US" dirty="0"/>
              <a:t>Comparing these ways we focused on two of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691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lab – is an eye tracking software for conducting and analyzing experiments in fields such as </a:t>
            </a:r>
            <a:r>
              <a:rPr lang="en-US" dirty="0" err="1"/>
              <a:t>Vr</a:t>
            </a:r>
            <a:r>
              <a:rPr lang="en-US" dirty="0"/>
              <a:t>, marketing, </a:t>
            </a:r>
            <a:r>
              <a:rPr lang="en-US" dirty="0" err="1"/>
              <a:t>ui</a:t>
            </a:r>
            <a:r>
              <a:rPr lang="en-US" dirty="0"/>
              <a:t>/</a:t>
            </a:r>
            <a:r>
              <a:rPr lang="en-US" dirty="0" err="1"/>
              <a:t>ux</a:t>
            </a:r>
            <a:r>
              <a:rPr lang="en-US" dirty="0"/>
              <a:t>, neuroscience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4881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started from easiest of two: resize browser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1730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made us face following pitfalls</a:t>
            </a:r>
          </a:p>
          <a:p>
            <a:r>
              <a:rPr lang="en-US" dirty="0"/>
              <a:t>You can see this guy with helmet </a:t>
            </a:r>
          </a:p>
          <a:p>
            <a:r>
              <a:rPr lang="en-US" dirty="0"/>
              <a:t>It had to </a:t>
            </a:r>
            <a:r>
              <a:rPr lang="en-US" dirty="0" err="1"/>
              <a:t>occypy</a:t>
            </a:r>
            <a:r>
              <a:rPr lang="en-US" dirty="0"/>
              <a:t> lets say ninety  per cents of your viewport  but due to resize of browser it occupies ninety per cents of your full page screenshot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8961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screenshot illustrates issue with partial rendering of screenshot by </a:t>
            </a:r>
            <a:r>
              <a:rPr lang="en-US" dirty="0" err="1"/>
              <a:t>cef</a:t>
            </a:r>
            <a:r>
              <a:rPr lang="en-US" dirty="0"/>
              <a:t> asynchronous nature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3322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uncover problem solver starter pack to handle these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48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switched to another approach </a:t>
            </a:r>
          </a:p>
          <a:p>
            <a:r>
              <a:rPr lang="en-US" dirty="0"/>
              <a:t>Here you can see how we take the screenshot of top viewport then scroll down, take the screenshot again and so on</a:t>
            </a:r>
          </a:p>
          <a:p>
            <a:r>
              <a:rPr lang="en-US" dirty="0"/>
              <a:t>Now we have following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7059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what we have</a:t>
            </a:r>
          </a:p>
          <a:p>
            <a:r>
              <a:rPr lang="en-US" dirty="0"/>
              <a:t>We could use this screenshot to draw </a:t>
            </a:r>
            <a:r>
              <a:rPr lang="en-US" dirty="0" err="1"/>
              <a:t>aoi</a:t>
            </a:r>
            <a:r>
              <a:rPr lang="en-US" dirty="0"/>
              <a:t> for some valuable metric of visualize gaze data with heatmap or gaze 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2192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Definitely we should prepare gaze data for that because when we capture it is calculated in the space of your display, but the participant definitely would scroll the page so</a:t>
            </a:r>
          </a:p>
          <a:p>
            <a:r>
              <a:rPr lang="en-US" dirty="0"/>
              <a:t>We store scroll events, make then some magic and translate gaze data to the space of the screenshot</a:t>
            </a:r>
          </a:p>
          <a:p>
            <a:r>
              <a:rPr lang="en-US" dirty="0"/>
              <a:t>To read more please follow the link as always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7575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conclusion. </a:t>
            </a:r>
          </a:p>
          <a:p>
            <a:r>
              <a:rPr lang="en-US" dirty="0"/>
              <a:t>Of course there are still unsolved challenges we faced in work</a:t>
            </a:r>
          </a:p>
          <a:p>
            <a:endParaRPr lang="en-US" dirty="0"/>
          </a:p>
          <a:p>
            <a:r>
              <a:rPr lang="en-US" dirty="0"/>
              <a:t>And lesson learnt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31255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conclusion. </a:t>
            </a:r>
          </a:p>
          <a:p>
            <a:r>
              <a:rPr lang="en-US" dirty="0"/>
              <a:t>Of course there are still unsolved challenges we faced in work</a:t>
            </a:r>
          </a:p>
          <a:p>
            <a:endParaRPr lang="en-US" dirty="0"/>
          </a:p>
          <a:p>
            <a:r>
              <a:rPr lang="en-US" dirty="0"/>
              <a:t>And lesson learnt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6825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7BBD32-E652-4B9C-8C4C-5D70DF984722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8167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Particularly web stimuli is a type of stimuli used to</a:t>
            </a:r>
          </a:p>
          <a:p>
            <a:r>
              <a:rPr lang="en-US" dirty="0"/>
              <a:t>Conduct web/</a:t>
            </a:r>
            <a:r>
              <a:rPr lang="en-US" dirty="0" err="1"/>
              <a:t>ux</a:t>
            </a:r>
            <a:r>
              <a:rPr lang="en-US" dirty="0"/>
              <a:t> research inside of embedded chromium based browser and to analyze gaze patterns with a powerful analysis toolset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547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34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describe briefly </a:t>
            </a:r>
            <a:r>
              <a:rPr lang="en-US" dirty="0" err="1"/>
              <a:t>Tobii</a:t>
            </a:r>
            <a:r>
              <a:rPr lang="en-US" dirty="0"/>
              <a:t> pro lab analysis definitions : </a:t>
            </a:r>
          </a:p>
          <a:p>
            <a:r>
              <a:rPr lang="en-US" dirty="0"/>
              <a:t>I would talk about them a bit later </a:t>
            </a:r>
          </a:p>
          <a:p>
            <a:r>
              <a:rPr lang="en-US" dirty="0"/>
              <a:t>Now I want to explain web </a:t>
            </a:r>
            <a:r>
              <a:rPr lang="en-US" dirty="0" err="1"/>
              <a:t>ux</a:t>
            </a:r>
            <a:r>
              <a:rPr lang="en-US" dirty="0"/>
              <a:t> concepts in more details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To read more about web concepts please follow the link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2745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this slide illustrates the viewport is just like a sliding window of visible part of the page inside of full page size</a:t>
            </a:r>
          </a:p>
          <a:p>
            <a:r>
              <a:rPr lang="en-US" dirty="0"/>
              <a:t>Move on back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47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describe briefly </a:t>
            </a:r>
            <a:r>
              <a:rPr lang="en-US" dirty="0" err="1"/>
              <a:t>Tobii</a:t>
            </a:r>
            <a:r>
              <a:rPr lang="en-US" dirty="0"/>
              <a:t> pro lab analysis definitions : </a:t>
            </a:r>
          </a:p>
          <a:p>
            <a:r>
              <a:rPr lang="en-US" dirty="0"/>
              <a:t>I would talk about them a bit later </a:t>
            </a:r>
          </a:p>
          <a:p>
            <a:r>
              <a:rPr lang="en-US" dirty="0"/>
              <a:t>Now I want to explain web </a:t>
            </a:r>
            <a:r>
              <a:rPr lang="en-US" dirty="0" err="1"/>
              <a:t>ux</a:t>
            </a:r>
            <a:r>
              <a:rPr lang="en-US" dirty="0"/>
              <a:t> concepts in more details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To read more about web concepts please follow the link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8142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I’ve mentioned previously let’s look in details what are events and event types.</a:t>
            </a:r>
          </a:p>
          <a:p>
            <a:r>
              <a:rPr lang="en-US" dirty="0"/>
              <a:t>Imagine you have huge number of things constantly happening during experiment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This events could be </a:t>
            </a:r>
            <a:r>
              <a:rPr lang="en-US" dirty="0" err="1"/>
              <a:t>clasteryzed</a:t>
            </a:r>
            <a:r>
              <a:rPr lang="en-US" dirty="0"/>
              <a:t> by attributes to some sets of events and these characteristics such as metadata are particular event types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7FE8D-B18B-49FA-A002-4F145EC18515}" type="datetime4">
              <a:rPr lang="en-US" noProof="0" smtClean="0"/>
              <a:t>September 13, 2019</a:t>
            </a:fld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E4C2-300A-4881-B7B2-16F90990E1FE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652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 Orange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 12"/>
          <p:cNvGrpSpPr/>
          <p:nvPr userDrawn="1"/>
        </p:nvGrpSpPr>
        <p:grpSpPr>
          <a:xfrm>
            <a:off x="0" y="3425"/>
            <a:ext cx="9144000" cy="6851149"/>
            <a:chOff x="0" y="3425"/>
            <a:chExt cx="9144000" cy="6851149"/>
          </a:xfrm>
        </p:grpSpPr>
        <p:pic>
          <p:nvPicPr>
            <p:cNvPr id="12" name="Bildobjekt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5"/>
              <a:ext cx="9144000" cy="6851149"/>
            </a:xfrm>
            <a:prstGeom prst="rect">
              <a:avLst/>
            </a:prstGeom>
          </p:spPr>
        </p:pic>
        <p:pic>
          <p:nvPicPr>
            <p:cNvPr id="11" name="Bildobjekt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09" y="691895"/>
              <a:ext cx="2596901" cy="7193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67824" y="1902305"/>
            <a:ext cx="6452441" cy="1382680"/>
          </a:xfrm>
        </p:spPr>
        <p:txBody>
          <a:bodyPr anchor="b" anchorCtr="0">
            <a:normAutofit/>
          </a:bodyPr>
          <a:lstStyle>
            <a:lvl1pPr algn="l">
              <a:lnSpc>
                <a:spcPct val="95000"/>
              </a:lnSpc>
              <a:defRPr sz="3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5528" y="3537012"/>
            <a:ext cx="5307614" cy="475034"/>
          </a:xfrm>
        </p:spPr>
        <p:txBody>
          <a:bodyPr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 dirty="0"/>
              <a:t>Click to edit name</a:t>
            </a:r>
          </a:p>
        </p:txBody>
      </p:sp>
      <p:sp>
        <p:nvSpPr>
          <p:cNvPr id="8" name="Platshållare för text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5528" y="3971943"/>
            <a:ext cx="5307614" cy="367233"/>
          </a:xfrm>
        </p:spPr>
        <p:txBody>
          <a:bodyPr anchor="t" anchorCtr="0">
            <a:noAutofit/>
          </a:bodyPr>
          <a:lstStyle>
            <a:lvl1pPr marL="0" indent="0" algn="l">
              <a:buFontTx/>
              <a:buNone/>
              <a:defRPr sz="16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430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piece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3297" y="1375576"/>
            <a:ext cx="4015650" cy="4696612"/>
          </a:xfrm>
        </p:spPr>
        <p:txBody>
          <a:bodyPr/>
          <a:lstStyle>
            <a:lvl1pPr>
              <a:defRPr sz="2200"/>
            </a:lvl1pPr>
            <a:lvl2pPr marL="547688" indent="-228600">
              <a:defRPr sz="1800">
                <a:solidFill>
                  <a:srgbClr val="5F5F5F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5740" y="1375576"/>
            <a:ext cx="4004871" cy="4696612"/>
          </a:xfrm>
        </p:spPr>
        <p:txBody>
          <a:bodyPr/>
          <a:lstStyle>
            <a:lvl1pPr>
              <a:defRPr sz="2200"/>
            </a:lvl1pPr>
            <a:lvl2pPr marL="555625" indent="-228600">
              <a:defRPr sz="1800">
                <a:solidFill>
                  <a:srgbClr val="5F5F5F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479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3296" y="1375593"/>
            <a:ext cx="4009401" cy="4696585"/>
          </a:xfrm>
        </p:spPr>
        <p:txBody>
          <a:bodyPr/>
          <a:lstStyle>
            <a:lvl1pPr>
              <a:defRPr sz="2200"/>
            </a:lvl1pPr>
            <a:lvl2pPr marL="547688" indent="-228600">
              <a:defRPr sz="180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 hasCustomPrompt="1"/>
          </p:nvPr>
        </p:nvSpPr>
        <p:spPr>
          <a:xfrm>
            <a:off x="4608005" y="1375424"/>
            <a:ext cx="4041887" cy="469676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graph</a:t>
            </a:r>
          </a:p>
        </p:txBody>
      </p:sp>
    </p:spTree>
    <p:extLst>
      <p:ext uri="{BB962C8B-B14F-4D97-AF65-F5344CB8AC3E}">
        <p14:creationId xmlns:p14="http://schemas.microsoft.com/office/powerpoint/2010/main" val="1450761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88025" y="1373287"/>
            <a:ext cx="3861867" cy="4698379"/>
          </a:xfrm>
        </p:spPr>
        <p:txBody>
          <a:bodyPr/>
          <a:lstStyle>
            <a:lvl1pPr>
              <a:defRPr sz="2200"/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 hasCustomPrompt="1"/>
          </p:nvPr>
        </p:nvSpPr>
        <p:spPr>
          <a:xfrm>
            <a:off x="469324" y="1373630"/>
            <a:ext cx="4264695" cy="469855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graph</a:t>
            </a:r>
          </a:p>
        </p:txBody>
      </p:sp>
    </p:spTree>
    <p:extLst>
      <p:ext uri="{BB962C8B-B14F-4D97-AF65-F5344CB8AC3E}">
        <p14:creationId xmlns:p14="http://schemas.microsoft.com/office/powerpoint/2010/main" val="1676858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250" y="433644"/>
            <a:ext cx="8183037" cy="86739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1061" y="1186144"/>
            <a:ext cx="4052198" cy="599672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7413" y="1888498"/>
            <a:ext cx="4052198" cy="4183690"/>
          </a:xfrm>
        </p:spPr>
        <p:txBody>
          <a:bodyPr/>
          <a:lstStyle>
            <a:lvl1pPr>
              <a:defRPr sz="2000"/>
            </a:lvl1pPr>
            <a:lvl2pPr>
              <a:defRPr sz="1600">
                <a:solidFill>
                  <a:srgbClr val="5F5F5F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10549" y="1187896"/>
            <a:ext cx="4037718" cy="599672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10549" y="1888498"/>
            <a:ext cx="4037718" cy="4183690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1533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 text with subtitl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4075" y="426499"/>
            <a:ext cx="8179277" cy="437502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9009" y="1364455"/>
            <a:ext cx="3983990" cy="41219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9009" y="1757824"/>
            <a:ext cx="3983990" cy="4314364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400">
                <a:solidFill>
                  <a:srgbClr val="000000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2923" y="1364455"/>
            <a:ext cx="4014256" cy="41219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2923" y="1757824"/>
            <a:ext cx="4014256" cy="4314364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400">
                <a:solidFill>
                  <a:srgbClr val="000000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4" y="853831"/>
            <a:ext cx="8179277" cy="449970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3405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4075" y="426499"/>
            <a:ext cx="8179277" cy="437502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9009" y="966344"/>
            <a:ext cx="3983990" cy="41219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9009" y="1379764"/>
            <a:ext cx="3983990" cy="4692424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400">
                <a:solidFill>
                  <a:srgbClr val="000000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2923" y="966344"/>
            <a:ext cx="4014256" cy="41219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2923" y="1379764"/>
            <a:ext cx="4014256" cy="4692424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400">
                <a:solidFill>
                  <a:srgbClr val="000000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92716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 with subtitle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61719" y="1247107"/>
            <a:ext cx="2463943" cy="5173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for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4075" y="426499"/>
            <a:ext cx="8179277" cy="437502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9660" y="1247107"/>
            <a:ext cx="2467820" cy="5173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for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4745" y="1772112"/>
            <a:ext cx="2461473" cy="430007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200">
                <a:solidFill>
                  <a:srgbClr val="3F3F3F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362508" y="1772112"/>
            <a:ext cx="2463154" cy="430007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200">
                <a:solidFill>
                  <a:srgbClr val="3F3F3F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4" y="856856"/>
            <a:ext cx="8179277" cy="449970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65273" y="1772112"/>
            <a:ext cx="2478943" cy="4300075"/>
          </a:xfrm>
        </p:spPr>
        <p:txBody>
          <a:bodyPr/>
          <a:lstStyle>
            <a:lvl1pPr marL="0" indent="0">
              <a:buNone/>
              <a:defRPr sz="1200">
                <a:solidFill>
                  <a:srgbClr val="3F3F3F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6" name="Platshållare för text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64275" y="1246848"/>
            <a:ext cx="2480099" cy="51764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Click for subtitle</a:t>
            </a:r>
          </a:p>
        </p:txBody>
      </p:sp>
      <p:cxnSp>
        <p:nvCxnSpPr>
          <p:cNvPr id="33" name="Rak 32"/>
          <p:cNvCxnSpPr/>
          <p:nvPr userDrawn="1"/>
        </p:nvCxnSpPr>
        <p:spPr>
          <a:xfrm>
            <a:off x="3367690" y="6177696"/>
            <a:ext cx="24579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k 33"/>
          <p:cNvCxnSpPr/>
          <p:nvPr userDrawn="1"/>
        </p:nvCxnSpPr>
        <p:spPr>
          <a:xfrm>
            <a:off x="6183369" y="6177420"/>
            <a:ext cx="24745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ak 34"/>
          <p:cNvCxnSpPr/>
          <p:nvPr userDrawn="1"/>
        </p:nvCxnSpPr>
        <p:spPr>
          <a:xfrm>
            <a:off x="569508" y="6177420"/>
            <a:ext cx="24579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objekt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64" y="6373234"/>
            <a:ext cx="1273161" cy="3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61719" y="856095"/>
            <a:ext cx="2463943" cy="5173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for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4075" y="426499"/>
            <a:ext cx="8179277" cy="437502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9660" y="856095"/>
            <a:ext cx="2467820" cy="5173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for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4745" y="1381100"/>
            <a:ext cx="2461473" cy="4691088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200">
                <a:solidFill>
                  <a:srgbClr val="3F3F3F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362508" y="1381100"/>
            <a:ext cx="2463154" cy="4691088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200">
                <a:solidFill>
                  <a:srgbClr val="3F3F3F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65273" y="1381100"/>
            <a:ext cx="2478943" cy="4691088"/>
          </a:xfrm>
        </p:spPr>
        <p:txBody>
          <a:bodyPr/>
          <a:lstStyle>
            <a:lvl1pPr marL="0" indent="0">
              <a:buNone/>
              <a:defRPr sz="1200">
                <a:solidFill>
                  <a:srgbClr val="3F3F3F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6" name="Platshållare för text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64275" y="855836"/>
            <a:ext cx="2480099" cy="51764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Click for subtitle</a:t>
            </a:r>
          </a:p>
        </p:txBody>
      </p:sp>
      <p:cxnSp>
        <p:nvCxnSpPr>
          <p:cNvPr id="33" name="Rak 32"/>
          <p:cNvCxnSpPr/>
          <p:nvPr userDrawn="1"/>
        </p:nvCxnSpPr>
        <p:spPr>
          <a:xfrm>
            <a:off x="3367690" y="6177696"/>
            <a:ext cx="24579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k 33"/>
          <p:cNvCxnSpPr/>
          <p:nvPr userDrawn="1"/>
        </p:nvCxnSpPr>
        <p:spPr>
          <a:xfrm>
            <a:off x="6183369" y="6177420"/>
            <a:ext cx="24745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ak 34"/>
          <p:cNvCxnSpPr/>
          <p:nvPr userDrawn="1"/>
        </p:nvCxnSpPr>
        <p:spPr>
          <a:xfrm>
            <a:off x="569508" y="6177420"/>
            <a:ext cx="24579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Bildobjekt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64" y="6373234"/>
            <a:ext cx="1273161" cy="3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95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ly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03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154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09" y="691895"/>
            <a:ext cx="2596901" cy="719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70944" y="1902305"/>
            <a:ext cx="6452441" cy="1382680"/>
          </a:xfrm>
        </p:spPr>
        <p:txBody>
          <a:bodyPr anchor="b" anchorCtr="0">
            <a:normAutofit/>
          </a:bodyPr>
          <a:lstStyle>
            <a:lvl1pPr algn="l">
              <a:lnSpc>
                <a:spcPct val="95000"/>
              </a:lnSpc>
              <a:defRPr sz="3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8648" y="3537012"/>
            <a:ext cx="5307614" cy="475034"/>
          </a:xfrm>
        </p:spPr>
        <p:txBody>
          <a:bodyPr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 dirty="0"/>
              <a:t>Click to edit name</a:t>
            </a:r>
          </a:p>
        </p:txBody>
      </p:sp>
      <p:sp>
        <p:nvSpPr>
          <p:cNvPr id="8" name="Platshållare för text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8648" y="3971943"/>
            <a:ext cx="5307614" cy="367233"/>
          </a:xfrm>
        </p:spPr>
        <p:txBody>
          <a:bodyPr anchor="t" anchorCtr="0">
            <a:noAutofit/>
          </a:bodyPr>
          <a:lstStyle>
            <a:lvl1pPr marL="0" indent="0" algn="l">
              <a:buFontTx/>
              <a:buNone/>
              <a:defRPr sz="16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2572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imary Corpora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324" y="6431246"/>
            <a:ext cx="362733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940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 Red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 6"/>
          <p:cNvGrpSpPr/>
          <p:nvPr userDrawn="1"/>
        </p:nvGrpSpPr>
        <p:grpSpPr>
          <a:xfrm>
            <a:off x="0" y="3425"/>
            <a:ext cx="9144000" cy="6851149"/>
            <a:chOff x="0" y="3425"/>
            <a:chExt cx="9144000" cy="6851149"/>
          </a:xfrm>
        </p:grpSpPr>
        <p:pic>
          <p:nvPicPr>
            <p:cNvPr id="5" name="Bildobjekt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5"/>
              <a:ext cx="9144000" cy="6851149"/>
            </a:xfrm>
            <a:prstGeom prst="rect">
              <a:avLst/>
            </a:prstGeom>
          </p:spPr>
        </p:pic>
        <p:pic>
          <p:nvPicPr>
            <p:cNvPr id="11" name="Bildobjekt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09" y="691895"/>
              <a:ext cx="2596901" cy="7193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67824" y="1902305"/>
            <a:ext cx="6452441" cy="1382680"/>
          </a:xfrm>
        </p:spPr>
        <p:txBody>
          <a:bodyPr anchor="b" anchorCtr="0">
            <a:normAutofit/>
          </a:bodyPr>
          <a:lstStyle>
            <a:lvl1pPr algn="l">
              <a:lnSpc>
                <a:spcPct val="95000"/>
              </a:lnSpc>
              <a:defRPr sz="3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5528" y="3537012"/>
            <a:ext cx="5307614" cy="475034"/>
          </a:xfrm>
        </p:spPr>
        <p:txBody>
          <a:bodyPr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 dirty="0"/>
              <a:t>Click to edit name</a:t>
            </a:r>
          </a:p>
        </p:txBody>
      </p:sp>
      <p:sp>
        <p:nvSpPr>
          <p:cNvPr id="8" name="Platshållare för text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5528" y="3971943"/>
            <a:ext cx="5307614" cy="367233"/>
          </a:xfrm>
        </p:spPr>
        <p:txBody>
          <a:bodyPr anchor="t" anchorCtr="0">
            <a:noAutofit/>
          </a:bodyPr>
          <a:lstStyle>
            <a:lvl1pPr marL="0" indent="0" algn="l">
              <a:buFontTx/>
              <a:buNone/>
              <a:defRPr sz="16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180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 White Master do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 12"/>
          <p:cNvGrpSpPr/>
          <p:nvPr userDrawn="1"/>
        </p:nvGrpSpPr>
        <p:grpSpPr>
          <a:xfrm>
            <a:off x="0" y="3425"/>
            <a:ext cx="9144000" cy="6851149"/>
            <a:chOff x="0" y="3425"/>
            <a:chExt cx="9144000" cy="6851149"/>
          </a:xfrm>
        </p:grpSpPr>
        <p:pic>
          <p:nvPicPr>
            <p:cNvPr id="12" name="Bildobjekt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5"/>
              <a:ext cx="9144000" cy="6851149"/>
            </a:xfrm>
            <a:prstGeom prst="rect">
              <a:avLst/>
            </a:prstGeom>
          </p:spPr>
        </p:pic>
        <p:pic>
          <p:nvPicPr>
            <p:cNvPr id="11" name="Bildobjekt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26" y="690875"/>
              <a:ext cx="2631483" cy="72890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67824" y="1902305"/>
            <a:ext cx="6452441" cy="1382680"/>
          </a:xfrm>
        </p:spPr>
        <p:txBody>
          <a:bodyPr anchor="b" anchorCtr="0">
            <a:normAutofit/>
          </a:bodyPr>
          <a:lstStyle>
            <a:lvl1pPr algn="l">
              <a:lnSpc>
                <a:spcPct val="95000"/>
              </a:lnSpc>
              <a:defRPr sz="36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5528" y="3537012"/>
            <a:ext cx="5307614" cy="475034"/>
          </a:xfrm>
        </p:spPr>
        <p:txBody>
          <a:bodyPr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200">
                <a:solidFill>
                  <a:srgbClr val="3F3F3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 dirty="0"/>
              <a:t>Click to edit name</a:t>
            </a:r>
          </a:p>
        </p:txBody>
      </p:sp>
      <p:sp>
        <p:nvSpPr>
          <p:cNvPr id="8" name="Platshållare för text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5528" y="3971943"/>
            <a:ext cx="5307614" cy="367233"/>
          </a:xfrm>
        </p:spPr>
        <p:txBody>
          <a:bodyPr anchor="t" anchorCtr="0">
            <a:noAutofit/>
          </a:bodyPr>
          <a:lstStyle>
            <a:lvl1pPr marL="0" indent="0" algn="l">
              <a:buFontTx/>
              <a:buNone/>
              <a:defRPr sz="1600" i="1">
                <a:solidFill>
                  <a:srgbClr val="5F5F5F"/>
                </a:solidFill>
              </a:defRPr>
            </a:lvl1pPr>
          </a:lstStyle>
          <a:p>
            <a:pPr lvl="0"/>
            <a:r>
              <a:rPr lang="en-US" noProof="0" dirty="0"/>
              <a:t>Click to edit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469324" y="6431246"/>
            <a:ext cx="370464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8483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08"/>
            <a:ext cx="9144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3016" y="3703657"/>
            <a:ext cx="8187271" cy="62534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5138" y="6431246"/>
            <a:ext cx="374649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3" hasCustomPrompt="1"/>
          </p:nvPr>
        </p:nvSpPr>
        <p:spPr>
          <a:xfrm>
            <a:off x="470904" y="4284000"/>
            <a:ext cx="8179383" cy="6064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61950" indent="0">
              <a:buNone/>
              <a:defRPr/>
            </a:lvl2pPr>
            <a:lvl3pPr marL="701675" indent="0">
              <a:buNone/>
              <a:defRPr/>
            </a:lvl3pPr>
            <a:lvl4pPr marL="1041400" indent="0">
              <a:buNone/>
              <a:defRPr/>
            </a:lvl4pPr>
            <a:lvl5pPr marL="1373188" indent="0">
              <a:buNone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2234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7" y="0"/>
            <a:ext cx="457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49952" y="514350"/>
            <a:ext cx="3807048" cy="1948479"/>
          </a:xfrm>
        </p:spPr>
        <p:txBody>
          <a:bodyPr anchor="b" anchorCtr="0">
            <a:normAutofit/>
          </a:bodyPr>
          <a:lstStyle>
            <a:lvl1pPr>
              <a:lnSpc>
                <a:spcPct val="95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5138" y="6431246"/>
            <a:ext cx="374649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3" hasCustomPrompt="1"/>
          </p:nvPr>
        </p:nvSpPr>
        <p:spPr>
          <a:xfrm>
            <a:off x="4962144" y="2628646"/>
            <a:ext cx="3794856" cy="273535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>
                <a:solidFill>
                  <a:schemeClr val="tx1"/>
                </a:solidFill>
              </a:defRPr>
            </a:lvl1pPr>
            <a:lvl2pPr marL="361950" indent="0">
              <a:buNone/>
              <a:defRPr/>
            </a:lvl2pPr>
            <a:lvl3pPr marL="701675" indent="0">
              <a:buNone/>
              <a:defRPr/>
            </a:lvl3pPr>
            <a:lvl4pPr marL="1041400" indent="0">
              <a:buNone/>
              <a:defRPr/>
            </a:lvl4pPr>
            <a:lvl5pPr marL="1373188" indent="0">
              <a:buNone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5723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5415" y="6431246"/>
            <a:ext cx="1312891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5138" y="6435009"/>
            <a:ext cx="375604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3016" y="425059"/>
            <a:ext cx="8187271" cy="888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462579" y="1371600"/>
            <a:ext cx="8187708" cy="4700588"/>
          </a:xfrm>
        </p:spPr>
        <p:txBody>
          <a:bodyPr/>
          <a:lstStyle>
            <a:lvl1pPr>
              <a:buClr>
                <a:schemeClr val="accent1"/>
              </a:buClr>
              <a:defRPr sz="2200"/>
            </a:lvl1pPr>
            <a:lvl2pPr>
              <a:defRPr sz="1600">
                <a:solidFill>
                  <a:srgbClr val="5F5F5F"/>
                </a:solidFill>
              </a:defRPr>
            </a:lvl2pPr>
            <a:lvl3pPr>
              <a:defRPr sz="1400">
                <a:solidFill>
                  <a:srgbClr val="5F5F5F"/>
                </a:solidFill>
              </a:defRPr>
            </a:lvl3pPr>
          </a:lstStyle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2358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9787" y="6431246"/>
            <a:ext cx="1311276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51063" y="6431246"/>
            <a:ext cx="2969093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5138" y="6431246"/>
            <a:ext cx="374649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4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426" y="425674"/>
            <a:ext cx="8183037" cy="51403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324" y="6431246"/>
            <a:ext cx="368354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460426" y="856856"/>
            <a:ext cx="8183037" cy="458018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361950" indent="0">
              <a:buNone/>
              <a:defRPr sz="2400" i="1">
                <a:solidFill>
                  <a:schemeClr val="tx2"/>
                </a:solidFill>
              </a:defRPr>
            </a:lvl2pPr>
            <a:lvl3pPr marL="701675" indent="0">
              <a:buNone/>
              <a:defRPr sz="2400" i="1">
                <a:solidFill>
                  <a:schemeClr val="tx2"/>
                </a:solidFill>
              </a:defRPr>
            </a:lvl3pPr>
            <a:lvl4pPr marL="1041400" indent="0">
              <a:buNone/>
              <a:defRPr sz="2400" i="1">
                <a:solidFill>
                  <a:schemeClr val="tx2"/>
                </a:solidFill>
              </a:defRPr>
            </a:lvl4pPr>
            <a:lvl5pPr marL="1373188" indent="0">
              <a:buNone/>
              <a:defRPr sz="2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67251" y="1671638"/>
            <a:ext cx="8183036" cy="4400550"/>
          </a:xfrm>
        </p:spPr>
        <p:txBody>
          <a:bodyPr/>
          <a:lstStyle>
            <a:lvl2pPr>
              <a:defRPr>
                <a:solidFill>
                  <a:srgbClr val="5F5F5F"/>
                </a:solidFill>
              </a:defRPr>
            </a:lvl2pPr>
            <a:lvl3pPr>
              <a:defRPr>
                <a:solidFill>
                  <a:srgbClr val="5F5F5F"/>
                </a:solidFill>
              </a:defRPr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126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016" y="425059"/>
            <a:ext cx="8187271" cy="9505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018" y="1375577"/>
            <a:ext cx="8187270" cy="468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678" y="6431246"/>
            <a:ext cx="1310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i="1">
                <a:solidFill>
                  <a:schemeClr val="bg2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1062" y="6431246"/>
            <a:ext cx="42385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i="1">
                <a:solidFill>
                  <a:schemeClr val="bg2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9324" y="6431246"/>
            <a:ext cx="36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i="1">
                <a:solidFill>
                  <a:schemeClr val="bg2"/>
                </a:solidFill>
                <a:latin typeface="+mn-lt"/>
              </a:defRPr>
            </a:lvl1pPr>
          </a:lstStyle>
          <a:p>
            <a:fld id="{92E846A6-F7B6-4197-891C-D48D34F2C18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8" name="Grupp 7"/>
          <p:cNvGrpSpPr/>
          <p:nvPr userDrawn="1"/>
        </p:nvGrpSpPr>
        <p:grpSpPr>
          <a:xfrm>
            <a:off x="6477637" y="6176011"/>
            <a:ext cx="2180865" cy="549882"/>
            <a:chOff x="6477637" y="6176011"/>
            <a:chExt cx="2180865" cy="549882"/>
          </a:xfrm>
        </p:grpSpPr>
        <p:cxnSp>
          <p:nvCxnSpPr>
            <p:cNvPr id="12" name="Rak 11"/>
            <p:cNvCxnSpPr/>
            <p:nvPr userDrawn="1"/>
          </p:nvCxnSpPr>
          <p:spPr>
            <a:xfrm>
              <a:off x="6477637" y="6176011"/>
              <a:ext cx="2180865" cy="1"/>
            </a:xfrm>
            <a:prstGeom prst="line">
              <a:avLst/>
            </a:prstGeom>
            <a:ln w="19050">
              <a:solidFill>
                <a:srgbClr val="0E10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Bildobjekt 6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564" y="6373234"/>
              <a:ext cx="1273161" cy="352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666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5" r:id="rId2"/>
    <p:sldLayoutId id="2147483721" r:id="rId3"/>
    <p:sldLayoutId id="2147483712" r:id="rId4"/>
    <p:sldLayoutId id="2147483719" r:id="rId5"/>
    <p:sldLayoutId id="2147483720" r:id="rId6"/>
    <p:sldLayoutId id="2147483714" r:id="rId7"/>
    <p:sldLayoutId id="2147483704" r:id="rId8"/>
    <p:sldLayoutId id="2147483697" r:id="rId9"/>
    <p:sldLayoutId id="2147483699" r:id="rId10"/>
    <p:sldLayoutId id="2147483701" r:id="rId11"/>
    <p:sldLayoutId id="2147483702" r:id="rId12"/>
    <p:sldLayoutId id="2147483703" r:id="rId13"/>
    <p:sldLayoutId id="2147483710" r:id="rId14"/>
    <p:sldLayoutId id="2147483717" r:id="rId15"/>
    <p:sldLayoutId id="2147483713" r:id="rId16"/>
    <p:sldLayoutId id="2147483718" r:id="rId17"/>
    <p:sldLayoutId id="2147483705" r:id="rId18"/>
    <p:sldLayoutId id="2147483706" r:id="rId19"/>
    <p:sldLayoutId id="214748371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900"/>
        </a:spcBef>
        <a:spcAft>
          <a:spcPts val="60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200" kern="1200">
          <a:solidFill>
            <a:srgbClr val="3F3F3F"/>
          </a:solidFill>
          <a:latin typeface="+mn-lt"/>
          <a:ea typeface="+mn-ea"/>
          <a:cs typeface="+mn-cs"/>
        </a:defRPr>
      </a:lvl1pPr>
      <a:lvl2pPr marL="59055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rgbClr val="5A5A5A"/>
        </a:buClr>
        <a:buSzPct val="100000"/>
        <a:buFont typeface="Arial" panose="020B0604020202020204" pitchFamily="34" charset="0"/>
        <a:buChar char="•"/>
        <a:defRPr sz="1600" kern="1200">
          <a:solidFill>
            <a:srgbClr val="5F5F5F"/>
          </a:solidFill>
          <a:latin typeface="+mn-lt"/>
          <a:ea typeface="+mn-ea"/>
          <a:cs typeface="+mn-cs"/>
        </a:defRPr>
      </a:lvl2pPr>
      <a:lvl3pPr marL="930275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rgbClr val="5A5A5A"/>
        </a:buClr>
        <a:buFont typeface="Calibri Light" panose="020F0302020204030204" pitchFamily="34" charset="0"/>
        <a:buChar char="−"/>
        <a:defRPr sz="1400" kern="1200">
          <a:solidFill>
            <a:srgbClr val="5F5F5F"/>
          </a:solidFill>
          <a:latin typeface="+mn-lt"/>
          <a:ea typeface="+mn-ea"/>
          <a:cs typeface="+mn-cs"/>
        </a:defRPr>
      </a:lvl3pPr>
      <a:lvl4pPr marL="12700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chemeClr val="tx2"/>
        </a:buClr>
        <a:buFont typeface="Calibri Light" panose="020F0302020204030204" pitchFamily="34" charset="0"/>
        <a:buChar char="−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788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chemeClr val="tx2"/>
        </a:buClr>
        <a:buFont typeface="Calibri Light" panose="020F0302020204030204" pitchFamily="34" charset="0"/>
        <a:buChar char="−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96" userDrawn="1">
          <p15:clr>
            <a:srgbClr val="F26B43"/>
          </p15:clr>
        </p15:guide>
        <p15:guide id="2" pos="359" userDrawn="1">
          <p15:clr>
            <a:srgbClr val="F26B43"/>
          </p15:clr>
        </p15:guide>
        <p15:guide id="4" pos="5453" userDrawn="1">
          <p15:clr>
            <a:srgbClr val="F26B43"/>
          </p15:clr>
        </p15:guide>
        <p15:guide id="6" orient="horz" pos="4195" userDrawn="1">
          <p15:clr>
            <a:srgbClr val="F26B43"/>
          </p15:clr>
        </p15:guide>
        <p15:guide id="8" orient="horz" pos="500" userDrawn="1">
          <p15:clr>
            <a:srgbClr val="F26B43"/>
          </p15:clr>
        </p15:guide>
        <p15:guide id="9" orient="horz" pos="405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biipro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57tqzw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hyperlink" Target="https://confluence.tobii.intra/pages/viewpage.action?pageId=6947647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obiipro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researchgate.net/publication/235339936_User_Review_Document_Results_of_Initial_Sighted_User_Investigation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hyperlink" Target="https://www.researchgate.net/publication/235339936_User_Review_Document_Results_of_Initial_Sighted_User_Investigation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57tqzw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57tqzw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onfluence.tobii.intra/display/ANRND/How+do+we+transform+gaze+data+to+apply+on+screenshot+for+web+stimuli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krupineg/How-to-bake-my-web-research" TargetMode="Externa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57tqzw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57tqzwg" TargetMode="Externa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57tqzw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Rubrik 5">
            <a:extLst>
              <a:ext uri="{FF2B5EF4-FFF2-40B4-BE49-F238E27FC236}">
                <a16:creationId xmlns:a16="http://schemas.microsoft.com/office/drawing/2014/main" id="{927CDAE1-EF2F-489B-9E1F-A38A34863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224" y="2054705"/>
            <a:ext cx="6452441" cy="138268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bake my web research</a:t>
            </a:r>
            <a:br>
              <a:rPr lang="en-US" dirty="0"/>
            </a:br>
            <a:endParaRPr lang="en-US" dirty="0"/>
          </a:p>
        </p:txBody>
      </p:sp>
      <p:sp>
        <p:nvSpPr>
          <p:cNvPr id="9" name="Underrubrik 6">
            <a:extLst>
              <a:ext uri="{FF2B5EF4-FFF2-40B4-BE49-F238E27FC236}">
                <a16:creationId xmlns:a16="http://schemas.microsoft.com/office/drawing/2014/main" id="{6C871962-74CB-4F26-8E51-316127450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8" y="3689412"/>
            <a:ext cx="5307614" cy="475034"/>
          </a:xfrm>
        </p:spPr>
        <p:txBody>
          <a:bodyPr/>
          <a:lstStyle/>
          <a:p>
            <a:r>
              <a:rPr lang="en-US" dirty="0"/>
              <a:t>Yevhen Krupin</a:t>
            </a:r>
          </a:p>
        </p:txBody>
      </p:sp>
      <p:sp>
        <p:nvSpPr>
          <p:cNvPr id="10" name="Platshållare för text 7">
            <a:extLst>
              <a:ext uri="{FF2B5EF4-FFF2-40B4-BE49-F238E27FC236}">
                <a16:creationId xmlns:a16="http://schemas.microsoft.com/office/drawing/2014/main" id="{3E40643F-4D80-4585-80C5-10E74B0603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928" y="4124343"/>
            <a:ext cx="5307614" cy="367233"/>
          </a:xfrm>
        </p:spPr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Desktop R&amp;D, Kyiv</a:t>
            </a:r>
          </a:p>
        </p:txBody>
      </p:sp>
      <p:sp>
        <p:nvSpPr>
          <p:cNvPr id="11" name="Platshållare för bildnummer 4">
            <a:extLst>
              <a:ext uri="{FF2B5EF4-FFF2-40B4-BE49-F238E27FC236}">
                <a16:creationId xmlns:a16="http://schemas.microsoft.com/office/drawing/2014/main" id="{F38135E6-8FBB-4B87-8849-94D859F67F83}"/>
              </a:ext>
            </a:extLst>
          </p:cNvPr>
          <p:cNvSpPr txBox="1">
            <a:spLocks/>
          </p:cNvSpPr>
          <p:nvPr/>
        </p:nvSpPr>
        <p:spPr>
          <a:xfrm>
            <a:off x="621724" y="6583646"/>
            <a:ext cx="36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l" defTabSz="914400" rtl="0" eaLnBrk="1" latinLnBrk="0" hangingPunct="1">
              <a:defRPr sz="9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846A6-F7B6-4197-891C-D48D34F2C18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83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E9C7D69D-A45D-4074-9D6D-8415FB55B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186991" cy="478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Difference between Time of Interest and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6049B-2D89-4215-9670-D7C71A77343A}"/>
              </a:ext>
            </a:extLst>
          </p:cNvPr>
          <p:cNvSpPr txBox="1"/>
          <p:nvPr/>
        </p:nvSpPr>
        <p:spPr>
          <a:xfrm>
            <a:off x="7156645" y="5757773"/>
            <a:ext cx="1524776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100" dirty="0">
                <a:solidFill>
                  <a:srgbClr val="3F3F3F"/>
                </a:solidFill>
              </a:rPr>
              <a:t>Source: </a:t>
            </a:r>
            <a:r>
              <a:rPr lang="en-US" sz="1100" dirty="0">
                <a:solidFill>
                  <a:srgbClr val="3F3F3F"/>
                </a:solidFill>
                <a:hlinkClick r:id="rId3"/>
              </a:rPr>
              <a:t>Tobiipro.com</a:t>
            </a:r>
            <a:endParaRPr lang="en-US" sz="1100" dirty="0">
              <a:solidFill>
                <a:srgbClr val="3F3F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44314E-53A0-4D30-ABC1-9383A103F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3137"/>
            <a:ext cx="9144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2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A30500-C498-4F81-A9A5-3E7D6126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75" y="1179000"/>
            <a:ext cx="747405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7258704" cy="4696585"/>
          </a:xfrm>
        </p:spPr>
        <p:txBody>
          <a:bodyPr/>
          <a:lstStyle/>
          <a:p>
            <a:r>
              <a:rPr lang="en-US" dirty="0"/>
              <a:t>Time to first fixation in the scope of TOI</a:t>
            </a:r>
          </a:p>
          <a:p>
            <a:r>
              <a:rPr lang="en-US" dirty="0"/>
              <a:t>First impression</a:t>
            </a:r>
          </a:p>
          <a:p>
            <a:r>
              <a:rPr lang="en-US" dirty="0"/>
              <a:t>Intervals count</a:t>
            </a:r>
          </a:p>
          <a:p>
            <a:r>
              <a:rPr lang="en-US" dirty="0"/>
              <a:t>Fixations count</a:t>
            </a:r>
          </a:p>
          <a:p>
            <a:r>
              <a:rPr lang="en-US" dirty="0"/>
              <a:t>Fixation duration</a:t>
            </a:r>
          </a:p>
          <a:p>
            <a:r>
              <a:rPr lang="en-US" dirty="0"/>
              <a:t>etc..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501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C87DD-CADC-4F05-A43A-5545FCA5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6194"/>
            <a:ext cx="9144000" cy="46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9" name="Platshållare för text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events</a:t>
            </a:r>
          </a:p>
        </p:txBody>
      </p:sp>
      <p:sp>
        <p:nvSpPr>
          <p:cNvPr id="10" name="Platshållare för innehåll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Address change</a:t>
            </a:r>
          </a:p>
          <a:p>
            <a:r>
              <a:rPr lang="en-US" dirty="0"/>
              <a:t>Title change</a:t>
            </a:r>
          </a:p>
          <a:p>
            <a:r>
              <a:rPr lang="en-US" dirty="0"/>
              <a:t>Page load start</a:t>
            </a:r>
          </a:p>
          <a:p>
            <a:r>
              <a:rPr lang="en-US" dirty="0"/>
              <a:t>Page load end</a:t>
            </a:r>
          </a:p>
          <a:p>
            <a:endParaRPr lang="en-US" dirty="0"/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events</a:t>
            </a:r>
          </a:p>
        </p:txBody>
      </p:sp>
      <p:sp>
        <p:nvSpPr>
          <p:cNvPr id="12" name="Platshållare för innehåll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View port change</a:t>
            </a:r>
          </a:p>
          <a:p>
            <a:r>
              <a:rPr lang="en-US" dirty="0"/>
              <a:t>Mutation</a:t>
            </a:r>
          </a:p>
          <a:p>
            <a:r>
              <a:rPr lang="en-US" dirty="0"/>
              <a:t>Rendering event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E381C-CFB9-4992-BFDE-822C12AA4B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9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A8435-40FF-4879-9CA5-D5205E36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00" y="1023937"/>
            <a:ext cx="66198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18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6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88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sp>
        <p:nvSpPr>
          <p:cNvPr id="263" name="TextBox 180">
            <a:extLst>
              <a:ext uri="{FF2B5EF4-FFF2-40B4-BE49-F238E27FC236}">
                <a16:creationId xmlns:a16="http://schemas.microsoft.com/office/drawing/2014/main" id="{0809FDB6-0EBE-4A8E-81E3-DC7FC349F428}"/>
              </a:ext>
            </a:extLst>
          </p:cNvPr>
          <p:cNvSpPr txBox="1"/>
          <p:nvPr/>
        </p:nvSpPr>
        <p:spPr>
          <a:xfrm>
            <a:off x="7546746" y="1037925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Still loading</a:t>
            </a:r>
          </a:p>
        </p:txBody>
      </p:sp>
      <p:sp>
        <p:nvSpPr>
          <p:cNvPr id="264" name="TextBox 181">
            <a:extLst>
              <a:ext uri="{FF2B5EF4-FFF2-40B4-BE49-F238E27FC236}">
                <a16:creationId xmlns:a16="http://schemas.microsoft.com/office/drawing/2014/main" id="{6A4A9785-012F-4E54-A644-317740DDB7FD}"/>
              </a:ext>
            </a:extLst>
          </p:cNvPr>
          <p:cNvSpPr txBox="1"/>
          <p:nvPr/>
        </p:nvSpPr>
        <p:spPr>
          <a:xfrm>
            <a:off x="7455315" y="112742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endParaRPr lang="sv-SE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6" name="Straight Connector 265" title="Callout Line">
            <a:extLst>
              <a:ext uri="{FF2B5EF4-FFF2-40B4-BE49-F238E27FC236}">
                <a16:creationId xmlns:a16="http://schemas.microsoft.com/office/drawing/2014/main" id="{6019E198-C0EC-4D94-910F-93BC26A20F61}"/>
              </a:ext>
            </a:extLst>
          </p:cNvPr>
          <p:cNvCxnSpPr>
            <a:cxnSpLocks/>
          </p:cNvCxnSpPr>
          <p:nvPr/>
        </p:nvCxnSpPr>
        <p:spPr>
          <a:xfrm>
            <a:off x="7398622" y="1158942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7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3"/>
          </p:nvPr>
        </p:nvSpPr>
        <p:spPr>
          <a:xfrm>
            <a:off x="470904" y="4284000"/>
            <a:ext cx="8179383" cy="606425"/>
          </a:xfrm>
        </p:spPr>
        <p:txBody>
          <a:bodyPr/>
          <a:lstStyle/>
          <a:p>
            <a:r>
              <a:rPr lang="en-US" dirty="0">
                <a:solidFill>
                  <a:srgbClr val="3F3F3F"/>
                </a:solidFill>
              </a:rPr>
              <a:t>Short introduction to “</a:t>
            </a:r>
            <a:r>
              <a:rPr lang="en-US" dirty="0" err="1">
                <a:solidFill>
                  <a:srgbClr val="3F3F3F"/>
                </a:solidFill>
              </a:rPr>
              <a:t>Tobii</a:t>
            </a:r>
            <a:r>
              <a:rPr lang="en-US" dirty="0">
                <a:solidFill>
                  <a:srgbClr val="3F3F3F"/>
                </a:solidFill>
              </a:rPr>
              <a:t> Pro Lab” and Web Stimuli</a:t>
            </a:r>
          </a:p>
        </p:txBody>
      </p:sp>
      <p:sp>
        <p:nvSpPr>
          <p:cNvPr id="6" name="Rubrik 2">
            <a:extLst>
              <a:ext uri="{FF2B5EF4-FFF2-40B4-BE49-F238E27FC236}">
                <a16:creationId xmlns:a16="http://schemas.microsoft.com/office/drawing/2014/main" id="{43E64781-96EB-43AB-A87A-95D68D0B876A}"/>
              </a:ext>
            </a:extLst>
          </p:cNvPr>
          <p:cNvSpPr txBox="1">
            <a:spLocks/>
          </p:cNvSpPr>
          <p:nvPr/>
        </p:nvSpPr>
        <p:spPr>
          <a:xfrm>
            <a:off x="615416" y="3856057"/>
            <a:ext cx="8187271" cy="6253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Platshållare för text 3">
            <a:extLst>
              <a:ext uri="{FF2B5EF4-FFF2-40B4-BE49-F238E27FC236}">
                <a16:creationId xmlns:a16="http://schemas.microsoft.com/office/drawing/2014/main" id="{AC206162-7E1B-496B-9D09-3E0B81671A14}"/>
              </a:ext>
            </a:extLst>
          </p:cNvPr>
          <p:cNvSpPr txBox="1">
            <a:spLocks/>
          </p:cNvSpPr>
          <p:nvPr/>
        </p:nvSpPr>
        <p:spPr>
          <a:xfrm>
            <a:off x="623304" y="4436400"/>
            <a:ext cx="8179383" cy="6064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Tx/>
              <a:buNone/>
              <a:defRPr sz="1600" i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8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sp>
        <p:nvSpPr>
          <p:cNvPr id="263" name="TextBox 180">
            <a:extLst>
              <a:ext uri="{FF2B5EF4-FFF2-40B4-BE49-F238E27FC236}">
                <a16:creationId xmlns:a16="http://schemas.microsoft.com/office/drawing/2014/main" id="{0809FDB6-0EBE-4A8E-81E3-DC7FC349F428}"/>
              </a:ext>
            </a:extLst>
          </p:cNvPr>
          <p:cNvSpPr txBox="1"/>
          <p:nvPr/>
        </p:nvSpPr>
        <p:spPr>
          <a:xfrm>
            <a:off x="7564306" y="3718077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Still loading</a:t>
            </a:r>
          </a:p>
        </p:txBody>
      </p:sp>
      <p:sp>
        <p:nvSpPr>
          <p:cNvPr id="264" name="TextBox 181">
            <a:extLst>
              <a:ext uri="{FF2B5EF4-FFF2-40B4-BE49-F238E27FC236}">
                <a16:creationId xmlns:a16="http://schemas.microsoft.com/office/drawing/2014/main" id="{6A4A9785-012F-4E54-A644-317740DDB7FD}"/>
              </a:ext>
            </a:extLst>
          </p:cNvPr>
          <p:cNvSpPr txBox="1"/>
          <p:nvPr/>
        </p:nvSpPr>
        <p:spPr>
          <a:xfrm>
            <a:off x="7472875" y="3807579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endParaRPr lang="sv-SE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ts val="1000"/>
              </a:lnSpc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6" name="Straight Connector 265" title="Callout Line">
            <a:extLst>
              <a:ext uri="{FF2B5EF4-FFF2-40B4-BE49-F238E27FC236}">
                <a16:creationId xmlns:a16="http://schemas.microsoft.com/office/drawing/2014/main" id="{6019E198-C0EC-4D94-910F-93BC26A20F61}"/>
              </a:ext>
            </a:extLst>
          </p:cNvPr>
          <p:cNvCxnSpPr>
            <a:cxnSpLocks/>
          </p:cNvCxnSpPr>
          <p:nvPr/>
        </p:nvCxnSpPr>
        <p:spPr>
          <a:xfrm>
            <a:off x="7416182" y="383909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6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sp>
        <p:nvSpPr>
          <p:cNvPr id="263" name="TextBox 180">
            <a:extLst>
              <a:ext uri="{FF2B5EF4-FFF2-40B4-BE49-F238E27FC236}">
                <a16:creationId xmlns:a16="http://schemas.microsoft.com/office/drawing/2014/main" id="{0809FDB6-0EBE-4A8E-81E3-DC7FC349F428}"/>
              </a:ext>
            </a:extLst>
          </p:cNvPr>
          <p:cNvSpPr txBox="1"/>
          <p:nvPr/>
        </p:nvSpPr>
        <p:spPr>
          <a:xfrm>
            <a:off x="7564306" y="3718077"/>
            <a:ext cx="1089046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v-SE" sz="1200" b="1" dirty="0"/>
              <a:t>Jag är trött på att vänta</a:t>
            </a:r>
            <a:endParaRPr lang="en-US" sz="1200" b="1" dirty="0"/>
          </a:p>
        </p:txBody>
      </p:sp>
      <p:cxnSp>
        <p:nvCxnSpPr>
          <p:cNvPr id="266" name="Straight Connector 265" title="Callout Line">
            <a:extLst>
              <a:ext uri="{FF2B5EF4-FFF2-40B4-BE49-F238E27FC236}">
                <a16:creationId xmlns:a16="http://schemas.microsoft.com/office/drawing/2014/main" id="{6019E198-C0EC-4D94-910F-93BC26A20F61}"/>
              </a:ext>
            </a:extLst>
          </p:cNvPr>
          <p:cNvCxnSpPr>
            <a:cxnSpLocks/>
          </p:cNvCxnSpPr>
          <p:nvPr/>
        </p:nvCxnSpPr>
        <p:spPr>
          <a:xfrm>
            <a:off x="7416182" y="383909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321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sp>
        <p:nvSpPr>
          <p:cNvPr id="263" name="TextBox 180">
            <a:extLst>
              <a:ext uri="{FF2B5EF4-FFF2-40B4-BE49-F238E27FC236}">
                <a16:creationId xmlns:a16="http://schemas.microsoft.com/office/drawing/2014/main" id="{0809FDB6-0EBE-4A8E-81E3-DC7FC349F428}"/>
              </a:ext>
            </a:extLst>
          </p:cNvPr>
          <p:cNvSpPr txBox="1"/>
          <p:nvPr/>
        </p:nvSpPr>
        <p:spPr>
          <a:xfrm>
            <a:off x="7564306" y="3718077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Still loading</a:t>
            </a:r>
          </a:p>
        </p:txBody>
      </p:sp>
      <p:sp>
        <p:nvSpPr>
          <p:cNvPr id="264" name="TextBox 181">
            <a:extLst>
              <a:ext uri="{FF2B5EF4-FFF2-40B4-BE49-F238E27FC236}">
                <a16:creationId xmlns:a16="http://schemas.microsoft.com/office/drawing/2014/main" id="{6A4A9785-012F-4E54-A644-317740DDB7FD}"/>
              </a:ext>
            </a:extLst>
          </p:cNvPr>
          <p:cNvSpPr txBox="1"/>
          <p:nvPr/>
        </p:nvSpPr>
        <p:spPr>
          <a:xfrm>
            <a:off x="7472875" y="3807579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6" name="Straight Connector 265" title="Callout Line">
            <a:extLst>
              <a:ext uri="{FF2B5EF4-FFF2-40B4-BE49-F238E27FC236}">
                <a16:creationId xmlns:a16="http://schemas.microsoft.com/office/drawing/2014/main" id="{6019E198-C0EC-4D94-910F-93BC26A20F61}"/>
              </a:ext>
            </a:extLst>
          </p:cNvPr>
          <p:cNvCxnSpPr>
            <a:cxnSpLocks/>
          </p:cNvCxnSpPr>
          <p:nvPr/>
        </p:nvCxnSpPr>
        <p:spPr>
          <a:xfrm>
            <a:off x="7416182" y="383909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 title="Callout Line">
            <a:extLst>
              <a:ext uri="{FF2B5EF4-FFF2-40B4-BE49-F238E27FC236}">
                <a16:creationId xmlns:a16="http://schemas.microsoft.com/office/drawing/2014/main" id="{05165C2B-1EB6-4FFB-A510-1FA096ED0CBD}"/>
              </a:ext>
            </a:extLst>
          </p:cNvPr>
          <p:cNvCxnSpPr>
            <a:cxnSpLocks/>
          </p:cNvCxnSpPr>
          <p:nvPr/>
        </p:nvCxnSpPr>
        <p:spPr>
          <a:xfrm flipH="1">
            <a:off x="6980232" y="5301095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180">
            <a:extLst>
              <a:ext uri="{FF2B5EF4-FFF2-40B4-BE49-F238E27FC236}">
                <a16:creationId xmlns:a16="http://schemas.microsoft.com/office/drawing/2014/main" id="{74CBE555-4E96-4077-8FBD-15D77F2680D8}"/>
              </a:ext>
            </a:extLst>
          </p:cNvPr>
          <p:cNvSpPr txBox="1"/>
          <p:nvPr/>
        </p:nvSpPr>
        <p:spPr>
          <a:xfrm>
            <a:off x="5902528" y="5203971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Finally  loaded</a:t>
            </a:r>
          </a:p>
        </p:txBody>
      </p: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74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Navigation TOI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186991" cy="478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Different Event types and TOIs of different pages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23</a:t>
            </a:fld>
            <a:endParaRPr lang="en-US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7018B6-5C5D-4A68-8648-D1878DA05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610267"/>
              </p:ext>
            </p:extLst>
          </p:nvPr>
        </p:nvGraphicFramePr>
        <p:xfrm>
          <a:off x="611999" y="2039620"/>
          <a:ext cx="80382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144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  <a:gridCol w="4019144">
                  <a:extLst>
                    <a:ext uri="{9D8B030D-6E8A-4147-A177-3AD203B41FA5}">
                      <a16:colId xmlns:a16="http://schemas.microsoft.com/office/drawing/2014/main" val="246972635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Tobii</a:t>
                      </a:r>
                      <a:r>
                        <a:rPr lang="en-US" dirty="0"/>
                        <a:t> Home Page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Title: Eye tracking technology for research - </a:t>
                      </a:r>
                      <a:r>
                        <a:rPr lang="en-US" dirty="0" err="1"/>
                        <a:t>Tobii</a:t>
                      </a:r>
                      <a:r>
                        <a:rPr lang="en-US" dirty="0"/>
                        <a:t> Pro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Address: https://www.tobiipro.com/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End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0123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336AF7-1A69-434D-89F9-CAB80AA57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086821"/>
              </p:ext>
            </p:extLst>
          </p:nvPr>
        </p:nvGraphicFramePr>
        <p:xfrm>
          <a:off x="594978" y="4235433"/>
          <a:ext cx="80401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055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  <a:gridCol w="4020055">
                  <a:extLst>
                    <a:ext uri="{9D8B030D-6E8A-4147-A177-3AD203B41FA5}">
                      <a16:colId xmlns:a16="http://schemas.microsoft.com/office/drawing/2014/main" val="338355975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Title: Google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Addess</a:t>
                      </a:r>
                      <a:r>
                        <a:rPr lang="en-US" dirty="0"/>
                        <a:t>: https://google.com/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End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205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Navigation TOI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186991" cy="478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Visualization of TOI intervals in timeline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AB04DA-AE01-436C-A752-1ECD8387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04" y="2236295"/>
            <a:ext cx="7949693" cy="28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>
          <a:xfrm>
            <a:off x="474075" y="426499"/>
            <a:ext cx="8179277" cy="437502"/>
          </a:xfrm>
        </p:spPr>
        <p:txBody>
          <a:bodyPr/>
          <a:lstStyle/>
          <a:p>
            <a:r>
              <a:rPr lang="en-US" dirty="0"/>
              <a:t>Naive TOI start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https://nytimes.com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4" name="Straight Connector 223" title="Callout Line">
            <a:extLst>
              <a:ext uri="{FF2B5EF4-FFF2-40B4-BE49-F238E27FC236}">
                <a16:creationId xmlns:a16="http://schemas.microsoft.com/office/drawing/2014/main" id="{79CBCA51-24C7-47B8-9BF5-61821B560227}"/>
              </a:ext>
            </a:extLst>
          </p:cNvPr>
          <p:cNvCxnSpPr>
            <a:cxnSpLocks/>
          </p:cNvCxnSpPr>
          <p:nvPr/>
        </p:nvCxnSpPr>
        <p:spPr>
          <a:xfrm>
            <a:off x="6207101" y="4427496"/>
            <a:ext cx="265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80">
            <a:extLst>
              <a:ext uri="{FF2B5EF4-FFF2-40B4-BE49-F238E27FC236}">
                <a16:creationId xmlns:a16="http://schemas.microsoft.com/office/drawing/2014/main" id="{250CC3D0-8CF7-4F47-BD0B-CC06DE105D15}"/>
              </a:ext>
            </a:extLst>
          </p:cNvPr>
          <p:cNvSpPr txBox="1"/>
          <p:nvPr/>
        </p:nvSpPr>
        <p:spPr>
          <a:xfrm>
            <a:off x="6035999" y="4176378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Start TOI</a:t>
            </a:r>
          </a:p>
        </p:txBody>
      </p:sp>
    </p:spTree>
    <p:extLst>
      <p:ext uri="{BB962C8B-B14F-4D97-AF65-F5344CB8AC3E}">
        <p14:creationId xmlns:p14="http://schemas.microsoft.com/office/powerpoint/2010/main" val="2782785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>
          <a:xfrm>
            <a:off x="474075" y="426499"/>
            <a:ext cx="8179277" cy="437502"/>
          </a:xfrm>
        </p:spPr>
        <p:txBody>
          <a:bodyPr/>
          <a:lstStyle/>
          <a:p>
            <a:r>
              <a:rPr lang="en-US" dirty="0"/>
              <a:t>Naive TOI start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https://nytimes.com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4" name="Straight Connector 223" title="Callout Line">
            <a:extLst>
              <a:ext uri="{FF2B5EF4-FFF2-40B4-BE49-F238E27FC236}">
                <a16:creationId xmlns:a16="http://schemas.microsoft.com/office/drawing/2014/main" id="{79CBCA51-24C7-47B8-9BF5-61821B560227}"/>
              </a:ext>
            </a:extLst>
          </p:cNvPr>
          <p:cNvCxnSpPr>
            <a:cxnSpLocks/>
          </p:cNvCxnSpPr>
          <p:nvPr/>
        </p:nvCxnSpPr>
        <p:spPr>
          <a:xfrm>
            <a:off x="6207101" y="4427496"/>
            <a:ext cx="265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180">
            <a:extLst>
              <a:ext uri="{FF2B5EF4-FFF2-40B4-BE49-F238E27FC236}">
                <a16:creationId xmlns:a16="http://schemas.microsoft.com/office/drawing/2014/main" id="{250CC3D0-8CF7-4F47-BD0B-CC06DE105D15}"/>
              </a:ext>
            </a:extLst>
          </p:cNvPr>
          <p:cNvSpPr txBox="1"/>
          <p:nvPr/>
        </p:nvSpPr>
        <p:spPr>
          <a:xfrm>
            <a:off x="6035999" y="4176378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Start TOI</a:t>
            </a:r>
          </a:p>
        </p:txBody>
      </p:sp>
      <p:sp>
        <p:nvSpPr>
          <p:cNvPr id="231" name="TextBox 180">
            <a:extLst>
              <a:ext uri="{FF2B5EF4-FFF2-40B4-BE49-F238E27FC236}">
                <a16:creationId xmlns:a16="http://schemas.microsoft.com/office/drawing/2014/main" id="{5083F638-A9B7-4DFF-A21A-70AD81FFD448}"/>
              </a:ext>
            </a:extLst>
          </p:cNvPr>
          <p:cNvSpPr txBox="1"/>
          <p:nvPr/>
        </p:nvSpPr>
        <p:spPr>
          <a:xfrm>
            <a:off x="3913688" y="5469401"/>
            <a:ext cx="1542317" cy="206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Gaze data is skipped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EAC03-30C4-4FFA-9B86-229B7821A097}"/>
              </a:ext>
            </a:extLst>
          </p:cNvPr>
          <p:cNvCxnSpPr>
            <a:cxnSpLocks/>
            <a:stCxn id="222" idx="4"/>
          </p:cNvCxnSpPr>
          <p:nvPr/>
        </p:nvCxnSpPr>
        <p:spPr>
          <a:xfrm>
            <a:off x="6091901" y="4479780"/>
            <a:ext cx="3173" cy="140093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156DC5A-EBCB-4715-B93A-30484E8AA5A1}"/>
              </a:ext>
            </a:extLst>
          </p:cNvPr>
          <p:cNvCxnSpPr>
            <a:cxnSpLocks/>
            <a:stCxn id="195" idx="5"/>
          </p:cNvCxnSpPr>
          <p:nvPr/>
        </p:nvCxnSpPr>
        <p:spPr>
          <a:xfrm flipH="1">
            <a:off x="3233840" y="5290365"/>
            <a:ext cx="2022" cy="59034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131EC47-3F0E-4CFA-A694-5DD5C01E61F1}"/>
              </a:ext>
            </a:extLst>
          </p:cNvPr>
          <p:cNvCxnSpPr/>
          <p:nvPr/>
        </p:nvCxnSpPr>
        <p:spPr>
          <a:xfrm>
            <a:off x="3256365" y="5854348"/>
            <a:ext cx="2800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864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TOI start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7258704" cy="4696585"/>
          </a:xfrm>
        </p:spPr>
        <p:txBody>
          <a:bodyPr/>
          <a:lstStyle/>
          <a:p>
            <a:r>
              <a:rPr lang="en-US" dirty="0"/>
              <a:t>Time to first fixation cannot be calculated</a:t>
            </a:r>
          </a:p>
          <a:p>
            <a:r>
              <a:rPr lang="en-US" dirty="0"/>
              <a:t>First impression cannot be calculated</a:t>
            </a:r>
          </a:p>
          <a:p>
            <a:r>
              <a:rPr lang="en-US" dirty="0"/>
              <a:t>Gaze data is skipped for interval before page load</a:t>
            </a:r>
          </a:p>
          <a:p>
            <a:r>
              <a:rPr lang="en-US" dirty="0"/>
              <a:t>Fixation duration and fixation count lie</a:t>
            </a:r>
          </a:p>
          <a:p>
            <a:r>
              <a:rPr lang="en-US" dirty="0"/>
              <a:t>etc..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7362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0D41-9334-45D8-958B-782EAFFB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if I told you that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8CBE2-7259-4C1A-9600-14375B1A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1028" name="Picture 4" descr="Image result for what if i told you meme">
            <a:extLst>
              <a:ext uri="{FF2B5EF4-FFF2-40B4-BE49-F238E27FC236}">
                <a16:creationId xmlns:a16="http://schemas.microsoft.com/office/drawing/2014/main" id="{6A0DE9EC-73D3-4D67-8EE1-CE796658E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2000250"/>
            <a:ext cx="47339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861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your web browser is just a media player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4333704" cy="4696585"/>
          </a:xfrm>
        </p:spPr>
        <p:txBody>
          <a:bodyPr/>
          <a:lstStyle/>
          <a:p>
            <a:r>
              <a:rPr lang="en-US" dirty="0"/>
              <a:t>Highly interactive media player</a:t>
            </a:r>
          </a:p>
          <a:p>
            <a:pPr lvl="1"/>
            <a:r>
              <a:rPr lang="en-US" dirty="0"/>
              <a:t>You move mouse</a:t>
            </a:r>
          </a:p>
          <a:p>
            <a:pPr lvl="1"/>
            <a:r>
              <a:rPr lang="en-US" dirty="0"/>
              <a:t>Cursor hovers the button</a:t>
            </a:r>
          </a:p>
          <a:p>
            <a:pPr lvl="1"/>
            <a:r>
              <a:rPr lang="en-US" dirty="0"/>
              <a:t>CEF refreshes part of the screen</a:t>
            </a:r>
          </a:p>
          <a:p>
            <a:pPr lvl="1"/>
            <a:r>
              <a:rPr lang="en-US" dirty="0"/>
              <a:t>UI shows new image</a:t>
            </a:r>
          </a:p>
          <a:p>
            <a:pPr marL="361950" lvl="1" indent="0">
              <a:buNone/>
            </a:pPr>
            <a:endParaRPr lang="en-US" dirty="0"/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Up to 60 FPS</a:t>
            </a:r>
          </a:p>
          <a:p>
            <a:pPr lvl="1"/>
            <a:r>
              <a:rPr lang="en-US" dirty="0"/>
              <a:t>When frame appears it means participant can see web page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hlinkClick r:id="rId3"/>
            </a:endParaRPr>
          </a:p>
          <a:p>
            <a:pPr marL="0" indent="0">
              <a:buNone/>
            </a:pPr>
            <a:endParaRPr lang="en-US" sz="1600" dirty="0">
              <a:hlinkClick r:id="rId3"/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B487F-B429-41E7-9B96-8A374F06942B}"/>
              </a:ext>
            </a:extLst>
          </p:cNvPr>
          <p:cNvSpPr txBox="1"/>
          <p:nvPr/>
        </p:nvSpPr>
        <p:spPr>
          <a:xfrm>
            <a:off x="6492000" y="3368403"/>
            <a:ext cx="1395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  <a:hlinkClick r:id="rId4"/>
              </a:rPr>
              <a:t>Read more</a:t>
            </a:r>
            <a:endParaRPr lang="en-US" dirty="0">
              <a:solidFill>
                <a:srgbClr val="3F3F3F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8DF2C1-0E0D-4C1C-B607-D020BC081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00" y="14461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1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Lab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Eye tracking software designed for conducting experimental research with </a:t>
            </a:r>
            <a:r>
              <a:rPr lang="en-US" dirty="0" err="1"/>
              <a:t>Tobii</a:t>
            </a:r>
            <a:r>
              <a:rPr lang="en-US" dirty="0"/>
              <a:t> Pro hardware</a:t>
            </a:r>
          </a:p>
        </p:txBody>
      </p:sp>
      <p:pic>
        <p:nvPicPr>
          <p:cNvPr id="1026" name="Picture 2" descr="Image result for web stimuli press release tobii">
            <a:extLst>
              <a:ext uri="{FF2B5EF4-FFF2-40B4-BE49-F238E27FC236}">
                <a16:creationId xmlns:a16="http://schemas.microsoft.com/office/drawing/2014/main" id="{0FF60AC6-3CB8-48C2-8D3A-120D12016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9000"/>
            <a:ext cx="9138075" cy="30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B4A79-3E9A-40B4-9E46-7767F4C0B428}"/>
              </a:ext>
            </a:extLst>
          </p:cNvPr>
          <p:cNvSpPr txBox="1"/>
          <p:nvPr/>
        </p:nvSpPr>
        <p:spPr>
          <a:xfrm>
            <a:off x="7156645" y="5757773"/>
            <a:ext cx="1524776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100" dirty="0">
                <a:solidFill>
                  <a:srgbClr val="3F3F3F"/>
                </a:solidFill>
              </a:rPr>
              <a:t>Source: </a:t>
            </a:r>
            <a:r>
              <a:rPr lang="en-US" sz="1100" dirty="0">
                <a:solidFill>
                  <a:srgbClr val="3F3F3F"/>
                </a:solidFill>
                <a:hlinkClick r:id="rId4"/>
              </a:rPr>
              <a:t>Tobiipro.com</a:t>
            </a:r>
            <a:endParaRPr lang="en-US" sz="11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193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>
          <a:xfrm>
            <a:off x="474075" y="426499"/>
            <a:ext cx="8179277" cy="437502"/>
          </a:xfrm>
        </p:spPr>
        <p:txBody>
          <a:bodyPr/>
          <a:lstStyle/>
          <a:p>
            <a:r>
              <a:rPr lang="en-US" dirty="0"/>
              <a:t>Weighted approach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https://nytimes.com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31" name="Straight Connector 230" title="Callout Line">
            <a:extLst>
              <a:ext uri="{FF2B5EF4-FFF2-40B4-BE49-F238E27FC236}">
                <a16:creationId xmlns:a16="http://schemas.microsoft.com/office/drawing/2014/main" id="{6E604C9C-BE07-40C8-B03C-6A28DEDC5166}"/>
              </a:ext>
            </a:extLst>
          </p:cNvPr>
          <p:cNvCxnSpPr>
            <a:cxnSpLocks/>
          </p:cNvCxnSpPr>
          <p:nvPr/>
        </p:nvCxnSpPr>
        <p:spPr>
          <a:xfrm>
            <a:off x="3370290" y="5313369"/>
            <a:ext cx="265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180">
            <a:extLst>
              <a:ext uri="{FF2B5EF4-FFF2-40B4-BE49-F238E27FC236}">
                <a16:creationId xmlns:a16="http://schemas.microsoft.com/office/drawing/2014/main" id="{9FA4753B-0F57-40F6-ABF1-065EDA2C73DA}"/>
              </a:ext>
            </a:extLst>
          </p:cNvPr>
          <p:cNvSpPr txBox="1"/>
          <p:nvPr/>
        </p:nvSpPr>
        <p:spPr>
          <a:xfrm>
            <a:off x="3199188" y="5062251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Start TOI</a:t>
            </a:r>
          </a:p>
        </p:txBody>
      </p:sp>
      <p:sp>
        <p:nvSpPr>
          <p:cNvPr id="239" name="TextBox 180">
            <a:extLst>
              <a:ext uri="{FF2B5EF4-FFF2-40B4-BE49-F238E27FC236}">
                <a16:creationId xmlns:a16="http://schemas.microsoft.com/office/drawing/2014/main" id="{71D1A99F-3482-467C-9928-FAC8ADD33CB7}"/>
              </a:ext>
            </a:extLst>
          </p:cNvPr>
          <p:cNvSpPr txBox="1"/>
          <p:nvPr/>
        </p:nvSpPr>
        <p:spPr>
          <a:xfrm>
            <a:off x="3209040" y="537555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Inject scripts</a:t>
            </a:r>
          </a:p>
        </p:txBody>
      </p:sp>
    </p:spTree>
    <p:extLst>
      <p:ext uri="{BB962C8B-B14F-4D97-AF65-F5344CB8AC3E}">
        <p14:creationId xmlns:p14="http://schemas.microsoft.com/office/powerpoint/2010/main" val="3200351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7E25-707B-462F-B3A8-9FF85375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44861-C70C-4A6C-A3C1-4A0609400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009" y="966344"/>
            <a:ext cx="3983990" cy="412193"/>
          </a:xfrm>
        </p:spPr>
        <p:txBody>
          <a:bodyPr/>
          <a:lstStyle/>
          <a:p>
            <a:r>
              <a:rPr lang="en-US" dirty="0"/>
              <a:t>TOI - When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3532E-9762-4CE9-B3EA-40EDED5E8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AOI - Where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AEFB8-9C09-423B-9832-FC5A3C2B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2050" name="Picture 2" descr="The Guardian Web page with the Ticker 'Area Of Interest' (AOI) shown in red.">
            <a:extLst>
              <a:ext uri="{FF2B5EF4-FFF2-40B4-BE49-F238E27FC236}">
                <a16:creationId xmlns:a16="http://schemas.microsoft.com/office/drawing/2014/main" id="{7E1BC37C-350E-4B7D-8EBC-93C6EFB1BD8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610671"/>
            <a:ext cx="4013200" cy="423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CE6E0-4540-4458-B924-6EA8BECEAC0C}"/>
              </a:ext>
            </a:extLst>
          </p:cNvPr>
          <p:cNvSpPr txBox="1"/>
          <p:nvPr/>
        </p:nvSpPr>
        <p:spPr>
          <a:xfrm>
            <a:off x="6773126" y="5757773"/>
            <a:ext cx="1891865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100" dirty="0">
                <a:solidFill>
                  <a:srgbClr val="3F3F3F"/>
                </a:solidFill>
              </a:rPr>
              <a:t>Source: </a:t>
            </a:r>
            <a:r>
              <a:rPr lang="en-US" sz="1100" dirty="0">
                <a:solidFill>
                  <a:srgbClr val="3F3F3F"/>
                </a:solidFill>
                <a:hlinkClick r:id="rId4"/>
              </a:rPr>
              <a:t>Researchgate.com</a:t>
            </a:r>
            <a:endParaRPr lang="en-US" sz="1100" dirty="0">
              <a:solidFill>
                <a:srgbClr val="3F3F3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24484-9711-4F8F-BAF4-67613F015850}"/>
              </a:ext>
            </a:extLst>
          </p:cNvPr>
          <p:cNvSpPr/>
          <p:nvPr/>
        </p:nvSpPr>
        <p:spPr bwMode="auto">
          <a:xfrm>
            <a:off x="630631" y="3740398"/>
            <a:ext cx="861310" cy="135000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2D68E-2CA6-492D-9ED8-AFF4395838F9}"/>
              </a:ext>
            </a:extLst>
          </p:cNvPr>
          <p:cNvSpPr/>
          <p:nvPr/>
        </p:nvSpPr>
        <p:spPr bwMode="auto">
          <a:xfrm>
            <a:off x="1507439" y="3875398"/>
            <a:ext cx="861310" cy="135000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7FEDDA-F92C-4E09-979F-A38452144D6B}"/>
              </a:ext>
            </a:extLst>
          </p:cNvPr>
          <p:cNvSpPr/>
          <p:nvPr/>
        </p:nvSpPr>
        <p:spPr bwMode="auto">
          <a:xfrm>
            <a:off x="2384247" y="3734773"/>
            <a:ext cx="861310" cy="135000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8BAA9-9543-4C6E-A2DF-024C5989E9CA}"/>
              </a:ext>
            </a:extLst>
          </p:cNvPr>
          <p:cNvSpPr/>
          <p:nvPr/>
        </p:nvSpPr>
        <p:spPr bwMode="auto">
          <a:xfrm>
            <a:off x="3276562" y="4010398"/>
            <a:ext cx="861310" cy="135000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83676-E4FA-406D-B384-1B86BC61854F}"/>
              </a:ext>
            </a:extLst>
          </p:cNvPr>
          <p:cNvSpPr txBox="1"/>
          <p:nvPr/>
        </p:nvSpPr>
        <p:spPr>
          <a:xfrm>
            <a:off x="603468" y="4253076"/>
            <a:ext cx="915635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Page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25B90-3540-4D0A-BA09-0CE7763BAD48}"/>
              </a:ext>
            </a:extLst>
          </p:cNvPr>
          <p:cNvSpPr txBox="1"/>
          <p:nvPr/>
        </p:nvSpPr>
        <p:spPr>
          <a:xfrm>
            <a:off x="1493322" y="4253076"/>
            <a:ext cx="915635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Page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5C6DF3-5BB9-4BE3-8720-01530EB38499}"/>
              </a:ext>
            </a:extLst>
          </p:cNvPr>
          <p:cNvSpPr txBox="1"/>
          <p:nvPr/>
        </p:nvSpPr>
        <p:spPr>
          <a:xfrm>
            <a:off x="2357084" y="4247451"/>
            <a:ext cx="915635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Page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34350-F9C3-4487-8104-A0220940DDFA}"/>
              </a:ext>
            </a:extLst>
          </p:cNvPr>
          <p:cNvSpPr txBox="1"/>
          <p:nvPr/>
        </p:nvSpPr>
        <p:spPr>
          <a:xfrm>
            <a:off x="3272719" y="4247451"/>
            <a:ext cx="915635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Page 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B61BCE-EF04-4CCA-B46F-09C0992EBDC9}"/>
              </a:ext>
            </a:extLst>
          </p:cNvPr>
          <p:cNvSpPr/>
          <p:nvPr/>
        </p:nvSpPr>
        <p:spPr bwMode="auto">
          <a:xfrm>
            <a:off x="2855220" y="1612709"/>
            <a:ext cx="1286253" cy="1286253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8CE85E-66BD-4815-8060-AA7915C09FA1}"/>
              </a:ext>
            </a:extLst>
          </p:cNvPr>
          <p:cNvSpPr/>
          <p:nvPr/>
        </p:nvSpPr>
        <p:spPr bwMode="auto">
          <a:xfrm>
            <a:off x="2941229" y="1705455"/>
            <a:ext cx="1114233" cy="1114233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3D9F2-7334-4144-8D7B-2A4E64FF04DC}"/>
              </a:ext>
            </a:extLst>
          </p:cNvPr>
          <p:cNvSpPr txBox="1"/>
          <p:nvPr/>
        </p:nvSpPr>
        <p:spPr>
          <a:xfrm>
            <a:off x="3327413" y="1683558"/>
            <a:ext cx="325730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000" dirty="0">
                <a:solidFill>
                  <a:srgbClr val="3F3F3F"/>
                </a:solidFill>
              </a:rPr>
              <a:t>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86A81-3588-494C-B40F-D7620B95EA81}"/>
              </a:ext>
            </a:extLst>
          </p:cNvPr>
          <p:cNvSpPr txBox="1"/>
          <p:nvPr/>
        </p:nvSpPr>
        <p:spPr>
          <a:xfrm>
            <a:off x="3370746" y="2592198"/>
            <a:ext cx="255198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000" dirty="0">
                <a:solidFill>
                  <a:srgbClr val="3F3F3F"/>
                </a:solidFill>
              </a:rPr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15BDD-8F49-4FE6-A552-61E1E418500E}"/>
              </a:ext>
            </a:extLst>
          </p:cNvPr>
          <p:cNvSpPr txBox="1"/>
          <p:nvPr/>
        </p:nvSpPr>
        <p:spPr>
          <a:xfrm>
            <a:off x="2915897" y="2143888"/>
            <a:ext cx="255198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000" dirty="0">
                <a:solidFill>
                  <a:srgbClr val="3F3F3F"/>
                </a:solidFill>
              </a:rPr>
              <a:t>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5ACBED-FAC0-40A1-B30B-9E24F8DA6B83}"/>
              </a:ext>
            </a:extLst>
          </p:cNvPr>
          <p:cNvSpPr txBox="1"/>
          <p:nvPr/>
        </p:nvSpPr>
        <p:spPr>
          <a:xfrm>
            <a:off x="3841831" y="2148650"/>
            <a:ext cx="255198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000" dirty="0">
                <a:solidFill>
                  <a:srgbClr val="3F3F3F"/>
                </a:solidFill>
              </a:rPr>
              <a:t>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0305E3-BE04-462F-9F08-76E9ACCB66B5}"/>
              </a:ext>
            </a:extLst>
          </p:cNvPr>
          <p:cNvGrpSpPr/>
          <p:nvPr/>
        </p:nvGrpSpPr>
        <p:grpSpPr>
          <a:xfrm>
            <a:off x="3471726" y="1868540"/>
            <a:ext cx="48529" cy="772888"/>
            <a:chOff x="3452626" y="1632439"/>
            <a:chExt cx="48529" cy="772888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054FBF96-2E7B-45BC-8DA0-913D1323D1EA}"/>
                </a:ext>
              </a:extLst>
            </p:cNvPr>
            <p:cNvSpPr/>
            <p:nvPr/>
          </p:nvSpPr>
          <p:spPr bwMode="auto">
            <a:xfrm rot="16200000">
              <a:off x="3268657" y="1816408"/>
              <a:ext cx="413658" cy="45719"/>
            </a:xfrm>
            <a:prstGeom prst="hexagon">
              <a:avLst/>
            </a:prstGeom>
            <a:solidFill>
              <a:schemeClr val="accent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5000"/>
                </a:lnSpc>
                <a:spcBef>
                  <a:spcPts val="1200"/>
                </a:spcBef>
                <a:buClr>
                  <a:srgbClr val="004990"/>
                </a:buClr>
                <a:buSzPct val="110000"/>
              </a:pPr>
              <a:endParaRPr lang="en-US" sz="2000" dirty="0">
                <a:solidFill>
                  <a:srgbClr val="4D4D4D"/>
                </a:solidFill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84041D6D-5284-40D8-AF11-3E7BBEE1BCC2}"/>
                </a:ext>
              </a:extLst>
            </p:cNvPr>
            <p:cNvSpPr/>
            <p:nvPr/>
          </p:nvSpPr>
          <p:spPr bwMode="auto">
            <a:xfrm rot="5400000">
              <a:off x="3271467" y="2175638"/>
              <a:ext cx="413658" cy="45719"/>
            </a:xfrm>
            <a:prstGeom prst="hexagon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5000"/>
                </a:lnSpc>
                <a:spcBef>
                  <a:spcPts val="1200"/>
                </a:spcBef>
                <a:buClr>
                  <a:srgbClr val="004990"/>
                </a:buClr>
                <a:buSzPct val="110000"/>
              </a:pPr>
              <a:endParaRPr lang="en-US" sz="2000" dirty="0">
                <a:solidFill>
                  <a:srgbClr val="4D4D4D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E39A14-B2B7-42CD-8171-E81A1D44C4BD}"/>
              </a:ext>
            </a:extLst>
          </p:cNvPr>
          <p:cNvGrpSpPr/>
          <p:nvPr/>
        </p:nvGrpSpPr>
        <p:grpSpPr>
          <a:xfrm rot="2700000">
            <a:off x="3466952" y="2050862"/>
            <a:ext cx="67861" cy="414928"/>
            <a:chOff x="3452626" y="1632440"/>
            <a:chExt cx="48529" cy="772887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E19C3E35-CAAB-4D59-BD65-F60373465A12}"/>
                </a:ext>
              </a:extLst>
            </p:cNvPr>
            <p:cNvSpPr/>
            <p:nvPr/>
          </p:nvSpPr>
          <p:spPr bwMode="auto">
            <a:xfrm rot="16200000">
              <a:off x="3268657" y="1816409"/>
              <a:ext cx="413658" cy="45719"/>
            </a:xfrm>
            <a:prstGeom prst="hexagon">
              <a:avLst/>
            </a:prstGeom>
            <a:solidFill>
              <a:schemeClr val="accent5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5000"/>
                </a:lnSpc>
                <a:spcBef>
                  <a:spcPts val="1200"/>
                </a:spcBef>
                <a:buClr>
                  <a:srgbClr val="004990"/>
                </a:buClr>
                <a:buSzPct val="110000"/>
              </a:pPr>
              <a:endParaRPr lang="en-US" sz="2000" dirty="0">
                <a:solidFill>
                  <a:srgbClr val="4D4D4D"/>
                </a:solidFill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B39D69CF-98EF-4AF8-80B3-EE6359FCE172}"/>
                </a:ext>
              </a:extLst>
            </p:cNvPr>
            <p:cNvSpPr/>
            <p:nvPr/>
          </p:nvSpPr>
          <p:spPr bwMode="auto">
            <a:xfrm rot="5400000">
              <a:off x="3271467" y="2175638"/>
              <a:ext cx="413658" cy="45719"/>
            </a:xfrm>
            <a:prstGeom prst="hexagon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5000"/>
                </a:lnSpc>
                <a:spcBef>
                  <a:spcPts val="1200"/>
                </a:spcBef>
                <a:buClr>
                  <a:srgbClr val="004990"/>
                </a:buClr>
                <a:buSzPct val="110000"/>
              </a:pPr>
              <a:endParaRPr lang="en-US" sz="2000" dirty="0">
                <a:solidFill>
                  <a:srgbClr val="4D4D4D"/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6B920CC0-E874-486E-8F88-57AAEE53E319}"/>
              </a:ext>
            </a:extLst>
          </p:cNvPr>
          <p:cNvSpPr/>
          <p:nvPr/>
        </p:nvSpPr>
        <p:spPr bwMode="auto">
          <a:xfrm rot="12600000">
            <a:off x="3462363" y="2221996"/>
            <a:ext cx="67678" cy="67678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7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7E25-707B-462F-B3A8-9FF85375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AOI should be drawn on media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44861-C70C-4A6C-A3C1-4A0609400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009" y="966344"/>
            <a:ext cx="3983990" cy="412193"/>
          </a:xfrm>
        </p:spPr>
        <p:txBody>
          <a:bodyPr/>
          <a:lstStyle/>
          <a:p>
            <a:r>
              <a:rPr lang="en-US" dirty="0"/>
              <a:t>Moving AOI on video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3532E-9762-4CE9-B3EA-40EDED5E8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Static AOI on screenshot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AEFB8-9C09-423B-9832-FC5A3C2B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2050" name="Picture 2" descr="The Guardian Web page with the Ticker 'Area Of Interest' (AOI) shown in red.">
            <a:extLst>
              <a:ext uri="{FF2B5EF4-FFF2-40B4-BE49-F238E27FC236}">
                <a16:creationId xmlns:a16="http://schemas.microsoft.com/office/drawing/2014/main" id="{7E1BC37C-350E-4B7D-8EBC-93C6EFB1BD8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610671"/>
            <a:ext cx="4013200" cy="423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CE6E0-4540-4458-B924-6EA8BECEAC0C}"/>
              </a:ext>
            </a:extLst>
          </p:cNvPr>
          <p:cNvSpPr txBox="1"/>
          <p:nvPr/>
        </p:nvSpPr>
        <p:spPr>
          <a:xfrm>
            <a:off x="6372000" y="5757773"/>
            <a:ext cx="2377574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sz="1100" dirty="0">
                <a:solidFill>
                  <a:srgbClr val="3F3F3F"/>
                </a:solidFill>
              </a:rPr>
              <a:t>Source: </a:t>
            </a:r>
            <a:r>
              <a:rPr lang="en-US" sz="1100" dirty="0">
                <a:solidFill>
                  <a:srgbClr val="3F3F3F"/>
                </a:solidFill>
                <a:hlinkClick r:id="rId4"/>
              </a:rPr>
              <a:t>Researchgate.com</a:t>
            </a:r>
            <a:r>
              <a:rPr lang="en-US" sz="1100" dirty="0">
                <a:solidFill>
                  <a:srgbClr val="3F3F3F"/>
                </a:solidFill>
              </a:rPr>
              <a:t>, Canva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E7756-BA88-4F50-B542-D3F985A1D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60" y="2259000"/>
            <a:ext cx="4140539" cy="25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86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>
          <a:xfrm>
            <a:off x="474075" y="426499"/>
            <a:ext cx="8179277" cy="437502"/>
          </a:xfrm>
        </p:spPr>
        <p:txBody>
          <a:bodyPr/>
          <a:lstStyle/>
          <a:p>
            <a:r>
              <a:rPr lang="en-US" dirty="0"/>
              <a:t>Take screenshot on page load</a:t>
            </a:r>
            <a:br>
              <a:rPr lang="en-US" dirty="0"/>
            </a:br>
            <a:endParaRPr lang="en-US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https://nytimes.com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31" name="Straight Connector 230" title="Callout Line">
            <a:extLst>
              <a:ext uri="{FF2B5EF4-FFF2-40B4-BE49-F238E27FC236}">
                <a16:creationId xmlns:a16="http://schemas.microsoft.com/office/drawing/2014/main" id="{6E604C9C-BE07-40C8-B03C-6A28DEDC5166}"/>
              </a:ext>
            </a:extLst>
          </p:cNvPr>
          <p:cNvCxnSpPr>
            <a:cxnSpLocks/>
          </p:cNvCxnSpPr>
          <p:nvPr/>
        </p:nvCxnSpPr>
        <p:spPr>
          <a:xfrm>
            <a:off x="3370290" y="5313369"/>
            <a:ext cx="265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180">
            <a:extLst>
              <a:ext uri="{FF2B5EF4-FFF2-40B4-BE49-F238E27FC236}">
                <a16:creationId xmlns:a16="http://schemas.microsoft.com/office/drawing/2014/main" id="{9FA4753B-0F57-40F6-ABF1-065EDA2C73DA}"/>
              </a:ext>
            </a:extLst>
          </p:cNvPr>
          <p:cNvSpPr txBox="1"/>
          <p:nvPr/>
        </p:nvSpPr>
        <p:spPr>
          <a:xfrm>
            <a:off x="3199188" y="5062251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Start TOI</a:t>
            </a:r>
          </a:p>
        </p:txBody>
      </p:sp>
      <p:sp>
        <p:nvSpPr>
          <p:cNvPr id="239" name="TextBox 180">
            <a:extLst>
              <a:ext uri="{FF2B5EF4-FFF2-40B4-BE49-F238E27FC236}">
                <a16:creationId xmlns:a16="http://schemas.microsoft.com/office/drawing/2014/main" id="{71D1A99F-3482-467C-9928-FAC8ADD33CB7}"/>
              </a:ext>
            </a:extLst>
          </p:cNvPr>
          <p:cNvSpPr txBox="1"/>
          <p:nvPr/>
        </p:nvSpPr>
        <p:spPr>
          <a:xfrm>
            <a:off x="3209040" y="537555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Inject scripts</a:t>
            </a:r>
          </a:p>
        </p:txBody>
      </p:sp>
      <p:sp>
        <p:nvSpPr>
          <p:cNvPr id="225" name="TextBox 180">
            <a:extLst>
              <a:ext uri="{FF2B5EF4-FFF2-40B4-BE49-F238E27FC236}">
                <a16:creationId xmlns:a16="http://schemas.microsoft.com/office/drawing/2014/main" id="{B70D2FDE-D9DB-4C9E-B5AC-9A4E1ACD8621}"/>
              </a:ext>
            </a:extLst>
          </p:cNvPr>
          <p:cNvSpPr txBox="1"/>
          <p:nvPr/>
        </p:nvSpPr>
        <p:spPr>
          <a:xfrm>
            <a:off x="4634518" y="4606838"/>
            <a:ext cx="1140741" cy="2568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Take screenshot</a:t>
            </a:r>
          </a:p>
        </p:txBody>
      </p:sp>
    </p:spTree>
    <p:extLst>
      <p:ext uri="{BB962C8B-B14F-4D97-AF65-F5344CB8AC3E}">
        <p14:creationId xmlns:p14="http://schemas.microsoft.com/office/powerpoint/2010/main" val="3055683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taking screenshot on page load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A1F45C1-41DE-4473-9D5A-40AA14500D57}"/>
              </a:ext>
            </a:extLst>
          </p:cNvPr>
          <p:cNvSpPr txBox="1">
            <a:spLocks/>
          </p:cNvSpPr>
          <p:nvPr/>
        </p:nvSpPr>
        <p:spPr>
          <a:xfrm>
            <a:off x="479009" y="966344"/>
            <a:ext cx="3983990" cy="412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5" name="Platshållare för innehåll 6">
            <a:extLst>
              <a:ext uri="{FF2B5EF4-FFF2-40B4-BE49-F238E27FC236}">
                <a16:creationId xmlns:a16="http://schemas.microsoft.com/office/drawing/2014/main" id="{7A58D2C3-EBC3-453E-8514-63E7608CC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4333704" cy="4696585"/>
          </a:xfrm>
        </p:spPr>
        <p:txBody>
          <a:bodyPr/>
          <a:lstStyle/>
          <a:p>
            <a:r>
              <a:rPr lang="en-US" dirty="0"/>
              <a:t>Highly noticeable UX impact during page interaction</a:t>
            </a:r>
          </a:p>
          <a:p>
            <a:r>
              <a:rPr lang="en-US" dirty="0"/>
              <a:t>Not all content is loaded yet</a:t>
            </a:r>
          </a:p>
          <a:p>
            <a:r>
              <a:rPr lang="en-US" dirty="0"/>
              <a:t>The moment of screenshot making could be postponed or even not reached</a:t>
            </a:r>
          </a:p>
          <a:p>
            <a:pPr marL="0" indent="0">
              <a:buNone/>
            </a:pPr>
            <a:endParaRPr lang="en-US" sz="1600" dirty="0">
              <a:hlinkClick r:id="rId3"/>
            </a:endParaRPr>
          </a:p>
          <a:p>
            <a:pPr marL="0" indent="0">
              <a:buNone/>
            </a:pPr>
            <a:endParaRPr lang="en-US" sz="1600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903815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>
          <a:xfrm>
            <a:off x="474075" y="426499"/>
            <a:ext cx="8179277" cy="437502"/>
          </a:xfrm>
        </p:spPr>
        <p:txBody>
          <a:bodyPr/>
          <a:lstStyle/>
          <a:p>
            <a:r>
              <a:rPr lang="en-US" dirty="0"/>
              <a:t>Take screenshot before leave the page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https://nytimes.com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cxnSp>
        <p:nvCxnSpPr>
          <p:cNvPr id="231" name="Straight Connector 230" title="Callout Line">
            <a:extLst>
              <a:ext uri="{FF2B5EF4-FFF2-40B4-BE49-F238E27FC236}">
                <a16:creationId xmlns:a16="http://schemas.microsoft.com/office/drawing/2014/main" id="{6E604C9C-BE07-40C8-B03C-6A28DEDC5166}"/>
              </a:ext>
            </a:extLst>
          </p:cNvPr>
          <p:cNvCxnSpPr>
            <a:cxnSpLocks/>
          </p:cNvCxnSpPr>
          <p:nvPr/>
        </p:nvCxnSpPr>
        <p:spPr>
          <a:xfrm>
            <a:off x="3370290" y="5313369"/>
            <a:ext cx="265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180">
            <a:extLst>
              <a:ext uri="{FF2B5EF4-FFF2-40B4-BE49-F238E27FC236}">
                <a16:creationId xmlns:a16="http://schemas.microsoft.com/office/drawing/2014/main" id="{9FA4753B-0F57-40F6-ABF1-065EDA2C73DA}"/>
              </a:ext>
            </a:extLst>
          </p:cNvPr>
          <p:cNvSpPr txBox="1"/>
          <p:nvPr/>
        </p:nvSpPr>
        <p:spPr>
          <a:xfrm>
            <a:off x="3199188" y="5062251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Start TOI</a:t>
            </a:r>
          </a:p>
        </p:txBody>
      </p:sp>
      <p:sp>
        <p:nvSpPr>
          <p:cNvPr id="239" name="TextBox 180">
            <a:extLst>
              <a:ext uri="{FF2B5EF4-FFF2-40B4-BE49-F238E27FC236}">
                <a16:creationId xmlns:a16="http://schemas.microsoft.com/office/drawing/2014/main" id="{71D1A99F-3482-467C-9928-FAC8ADD33CB7}"/>
              </a:ext>
            </a:extLst>
          </p:cNvPr>
          <p:cNvSpPr txBox="1"/>
          <p:nvPr/>
        </p:nvSpPr>
        <p:spPr>
          <a:xfrm>
            <a:off x="3209040" y="537555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Inject scripts</a:t>
            </a:r>
          </a:p>
        </p:txBody>
      </p:sp>
      <p:cxnSp>
        <p:nvCxnSpPr>
          <p:cNvPr id="224" name="Straight Connector 223" title="Callout Line">
            <a:extLst>
              <a:ext uri="{FF2B5EF4-FFF2-40B4-BE49-F238E27FC236}">
                <a16:creationId xmlns:a16="http://schemas.microsoft.com/office/drawing/2014/main" id="{815B5036-CC3E-4E8F-BBC5-B0FECE74A6F1}"/>
              </a:ext>
            </a:extLst>
          </p:cNvPr>
          <p:cNvCxnSpPr>
            <a:cxnSpLocks/>
          </p:cNvCxnSpPr>
          <p:nvPr/>
        </p:nvCxnSpPr>
        <p:spPr>
          <a:xfrm flipH="1">
            <a:off x="7024131" y="4508353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180">
            <a:extLst>
              <a:ext uri="{FF2B5EF4-FFF2-40B4-BE49-F238E27FC236}">
                <a16:creationId xmlns:a16="http://schemas.microsoft.com/office/drawing/2014/main" id="{F4A95128-0577-4F85-869C-1D3BD3B15D41}"/>
              </a:ext>
            </a:extLst>
          </p:cNvPr>
          <p:cNvSpPr txBox="1"/>
          <p:nvPr/>
        </p:nvSpPr>
        <p:spPr>
          <a:xfrm>
            <a:off x="6038925" y="420716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Try to leave the page</a:t>
            </a:r>
          </a:p>
        </p:txBody>
      </p:sp>
      <p:sp>
        <p:nvSpPr>
          <p:cNvPr id="240" name="TextBox 180">
            <a:extLst>
              <a:ext uri="{FF2B5EF4-FFF2-40B4-BE49-F238E27FC236}">
                <a16:creationId xmlns:a16="http://schemas.microsoft.com/office/drawing/2014/main" id="{5783C1F4-1D82-449B-9207-34D72568896B}"/>
              </a:ext>
            </a:extLst>
          </p:cNvPr>
          <p:cNvSpPr txBox="1"/>
          <p:nvPr/>
        </p:nvSpPr>
        <p:spPr>
          <a:xfrm>
            <a:off x="5941882" y="4621766"/>
            <a:ext cx="1140741" cy="2568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Take screenshot</a:t>
            </a:r>
          </a:p>
        </p:txBody>
      </p:sp>
    </p:spTree>
    <p:extLst>
      <p:ext uri="{BB962C8B-B14F-4D97-AF65-F5344CB8AC3E}">
        <p14:creationId xmlns:p14="http://schemas.microsoft.com/office/powerpoint/2010/main" val="2139667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ubrik 5">
            <a:extLst>
              <a:ext uri="{FF2B5EF4-FFF2-40B4-BE49-F238E27FC236}">
                <a16:creationId xmlns:a16="http://schemas.microsoft.com/office/drawing/2014/main" id="{8C5C27DC-9271-4E50-9820-7B7B032F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16" y="425059"/>
            <a:ext cx="8187271" cy="950517"/>
          </a:xfrm>
        </p:spPr>
        <p:txBody>
          <a:bodyPr/>
          <a:lstStyle/>
          <a:p>
            <a:r>
              <a:rPr lang="en-US" dirty="0"/>
              <a:t>Screenshot making approaches</a:t>
            </a:r>
          </a:p>
        </p:txBody>
      </p:sp>
      <p:sp>
        <p:nvSpPr>
          <p:cNvPr id="16" name="Platshållare för bildnummer 4">
            <a:extLst>
              <a:ext uri="{FF2B5EF4-FFF2-40B4-BE49-F238E27FC236}">
                <a16:creationId xmlns:a16="http://schemas.microsoft.com/office/drawing/2014/main" id="{67C07F9A-A2A8-48D1-AA29-A93A25EB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324" y="6431246"/>
            <a:ext cx="362733" cy="365125"/>
          </a:xfrm>
        </p:spPr>
        <p:txBody>
          <a:bodyPr/>
          <a:lstStyle/>
          <a:p>
            <a:fld id="{92E846A6-F7B6-4197-891C-D48D34F2C185}" type="slidenum">
              <a:rPr lang="en-US" noProof="0" smtClean="0"/>
              <a:pPr/>
              <a:t>36</a:t>
            </a:fld>
            <a:endParaRPr lang="en-US" noProof="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EECFFD1-B8C1-48B2-9962-62BD26DF1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213457"/>
              </p:ext>
            </p:extLst>
          </p:nvPr>
        </p:nvGraphicFramePr>
        <p:xfrm>
          <a:off x="402508" y="1127090"/>
          <a:ext cx="8338984" cy="4490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84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  <a:gridCol w="2115000">
                  <a:extLst>
                    <a:ext uri="{9D8B030D-6E8A-4147-A177-3AD203B41FA5}">
                      <a16:colId xmlns:a16="http://schemas.microsoft.com/office/drawing/2014/main" val="2641276080"/>
                    </a:ext>
                  </a:extLst>
                </a:gridCol>
                <a:gridCol w="4770000">
                  <a:extLst>
                    <a:ext uri="{9D8B030D-6E8A-4147-A177-3AD203B41FA5}">
                      <a16:colId xmlns:a16="http://schemas.microsoft.com/office/drawing/2014/main" val="447788084"/>
                    </a:ext>
                  </a:extLst>
                </a:gridCol>
              </a:tblGrid>
              <a:tr h="347415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607977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Headless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No UI/UX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Image could be different, sessions handling, needs other approaches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607977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JS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Ready open-source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Visible for participant, image could look differently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1129100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Stitched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Limitless size, better fixed elements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Highest complexity, potentially different frames during animation, some UI/UX impact especially on huge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47415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Chrome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Easy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Is not available in CEF </a:t>
                      </a:r>
                      <a:r>
                        <a:rPr lang="en-US" b="0" strike="noStrike" dirty="0">
                          <a:sym typeface="Wingdings" panose="05000000000000000000" pitchFamily="2" charset="2"/>
                        </a:rPr>
                        <a:t></a:t>
                      </a:r>
                      <a:endParaRPr lang="en-US" b="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40775"/>
                  </a:ext>
                </a:extLst>
              </a:tr>
              <a:tr h="1349304"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Resize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Reliable, atomic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trike="noStrike" dirty="0"/>
                        <a:t>Complexity, duration, and several crucial issues, UI/UX 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402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making approaches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37</a:t>
            </a:fld>
            <a:endParaRPr lang="en-US" noProof="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F7DDB8-AF74-4FCB-931B-307351263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0951"/>
              </p:ext>
            </p:extLst>
          </p:nvPr>
        </p:nvGraphicFramePr>
        <p:xfrm>
          <a:off x="402508" y="1127090"/>
          <a:ext cx="8338984" cy="4490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84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  <a:gridCol w="2115000">
                  <a:extLst>
                    <a:ext uri="{9D8B030D-6E8A-4147-A177-3AD203B41FA5}">
                      <a16:colId xmlns:a16="http://schemas.microsoft.com/office/drawing/2014/main" val="2641276080"/>
                    </a:ext>
                  </a:extLst>
                </a:gridCol>
                <a:gridCol w="4770000">
                  <a:extLst>
                    <a:ext uri="{9D8B030D-6E8A-4147-A177-3AD203B41FA5}">
                      <a16:colId xmlns:a16="http://schemas.microsoft.com/office/drawing/2014/main" val="447788084"/>
                    </a:ext>
                  </a:extLst>
                </a:gridCol>
              </a:tblGrid>
              <a:tr h="347415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607977">
                <a:tc>
                  <a:txBody>
                    <a:bodyPr/>
                    <a:lstStyle/>
                    <a:p>
                      <a:r>
                        <a:rPr lang="en-US" strike="sngStrike" dirty="0"/>
                        <a:t>Headless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No UI/UX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Image could be different, sessions handling, needs other approaches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607977">
                <a:tc>
                  <a:txBody>
                    <a:bodyPr/>
                    <a:lstStyle/>
                    <a:p>
                      <a:r>
                        <a:rPr lang="en-US" strike="sngStrike" dirty="0"/>
                        <a:t>JS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Ready open-source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Visible for participant, image could look differently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1129100">
                <a:tc>
                  <a:txBody>
                    <a:bodyPr/>
                    <a:lstStyle/>
                    <a:p>
                      <a:r>
                        <a:rPr lang="en-US" b="1" dirty="0"/>
                        <a:t>Stitched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Limitless size, better fixed elements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 complexity, potentially different frames during animation, some UI/UX impact especially on huge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47415">
                <a:tc>
                  <a:txBody>
                    <a:bodyPr/>
                    <a:lstStyle/>
                    <a:p>
                      <a:r>
                        <a:rPr lang="en-US" strike="sngStrike" dirty="0"/>
                        <a:t>Chrome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Easy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Is not available in CEF </a:t>
                      </a:r>
                      <a:r>
                        <a:rPr lang="en-US" strike="sngStrike" dirty="0">
                          <a:sym typeface="Wingdings" panose="05000000000000000000" pitchFamily="2" charset="2"/>
                        </a:rPr>
                        <a:t>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40775"/>
                  </a:ext>
                </a:extLst>
              </a:tr>
              <a:tr h="1349304">
                <a:tc>
                  <a:txBody>
                    <a:bodyPr/>
                    <a:lstStyle/>
                    <a:p>
                      <a:r>
                        <a:rPr lang="en-US" b="1" dirty="0"/>
                        <a:t>Resize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Reliable, atomic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Complexity, duration, and several crucial issues, UI/UX 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749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browser resizing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A1F45C1-41DE-4473-9D5A-40AA14500D57}"/>
              </a:ext>
            </a:extLst>
          </p:cNvPr>
          <p:cNvSpPr txBox="1">
            <a:spLocks/>
          </p:cNvSpPr>
          <p:nvPr/>
        </p:nvSpPr>
        <p:spPr>
          <a:xfrm>
            <a:off x="479009" y="966344"/>
            <a:ext cx="3983990" cy="412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5" name="Platshållare för innehåll 6">
            <a:extLst>
              <a:ext uri="{FF2B5EF4-FFF2-40B4-BE49-F238E27FC236}">
                <a16:creationId xmlns:a16="http://schemas.microsoft.com/office/drawing/2014/main" id="{7A58D2C3-EBC3-453E-8514-63E7608CC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4333704" cy="4696585"/>
          </a:xfrm>
        </p:spPr>
        <p:txBody>
          <a:bodyPr/>
          <a:lstStyle/>
          <a:p>
            <a:r>
              <a:rPr lang="en-US" dirty="0"/>
              <a:t>Hero image issue</a:t>
            </a:r>
          </a:p>
          <a:p>
            <a:r>
              <a:rPr lang="en-US" dirty="0"/>
              <a:t>Fixed elements attached to the bottom</a:t>
            </a:r>
            <a:endParaRPr lang="ru-RU" dirty="0"/>
          </a:p>
          <a:p>
            <a:r>
              <a:rPr lang="en-US" dirty="0"/>
              <a:t>Partial rendering of the page</a:t>
            </a:r>
          </a:p>
          <a:p>
            <a:r>
              <a:rPr lang="en-US" dirty="0"/>
              <a:t>Lazy content is not visible</a:t>
            </a:r>
          </a:p>
          <a:p>
            <a:r>
              <a:rPr lang="en-US" dirty="0"/>
              <a:t>Significant UI/UX impact: blink</a:t>
            </a:r>
          </a:p>
          <a:p>
            <a:r>
              <a:rPr lang="en-US" dirty="0"/>
              <a:t>CEF unable to resize to height &gt; 15k px</a:t>
            </a:r>
          </a:p>
          <a:p>
            <a:pPr marL="0" indent="0">
              <a:buNone/>
            </a:pPr>
            <a:endParaRPr lang="en-US" sz="1600" dirty="0">
              <a:hlinkClick r:id="rId3"/>
            </a:endParaRPr>
          </a:p>
          <a:p>
            <a:pPr marL="0" indent="0">
              <a:buNone/>
            </a:pPr>
            <a:endParaRPr lang="en-US" sz="1600" dirty="0">
              <a:hlinkClick r:id="rId3"/>
            </a:endParaRPr>
          </a:p>
        </p:txBody>
      </p:sp>
      <p:pic>
        <p:nvPicPr>
          <p:cNvPr id="8" name="Picture 2" descr="https://lh3.googleusercontent.com/LhREMVFal33JGU1qPQWR5EO1xzInYFR_JVgrORbSD7LNm0VdRkIfWwjB44E6aTDKgOA1OLxfnrHsn2j30L4B8xJdsByRXqM2klvLOeDCEO2uXIcuOphp1m3n9iG7VlcuYSgxIXRC">
            <a:extLst>
              <a:ext uri="{FF2B5EF4-FFF2-40B4-BE49-F238E27FC236}">
                <a16:creationId xmlns:a16="http://schemas.microsoft.com/office/drawing/2014/main" id="{2411AAFB-BD93-4F6B-9F8F-2901568CF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72415" y="1074467"/>
            <a:ext cx="2008984" cy="47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28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browser resizing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A1F45C1-41DE-4473-9D5A-40AA14500D57}"/>
              </a:ext>
            </a:extLst>
          </p:cNvPr>
          <p:cNvSpPr txBox="1">
            <a:spLocks/>
          </p:cNvSpPr>
          <p:nvPr/>
        </p:nvSpPr>
        <p:spPr>
          <a:xfrm>
            <a:off x="479009" y="966344"/>
            <a:ext cx="3983990" cy="412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4100" name="Picture 4" descr="https://lh4.googleusercontent.com/vrleY2KRz365A8-fmDXF0JaS8aznRd4yyyK2l4ZZuAUTTsSBVMHT74XTeR75d9fTMxdaMb0WcfaVZ_iMEbyF6vuFlXgwsny28CZxZI5zprJkkHGMBwKLKouyj96546mXsctgrbDS">
            <a:extLst>
              <a:ext uri="{FF2B5EF4-FFF2-40B4-BE49-F238E27FC236}">
                <a16:creationId xmlns:a16="http://schemas.microsoft.com/office/drawing/2014/main" id="{85BF15C0-5E19-4AA2-A717-EF5DB1B9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172439"/>
            <a:ext cx="6525000" cy="45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1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Stimuli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 conduct Web/UX research inside of embedded Chromium based browser</a:t>
            </a:r>
          </a:p>
          <a:p>
            <a:r>
              <a:rPr lang="en-US" dirty="0"/>
              <a:t>To analyze gaze patterns with a powerful analysis toolset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0836B-0F3D-48E2-AB50-11BDD48A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2425"/>
            <a:ext cx="9144000" cy="1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6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463016" y="425059"/>
            <a:ext cx="8428984" cy="950517"/>
          </a:xfrm>
        </p:spPr>
        <p:txBody>
          <a:bodyPr/>
          <a:lstStyle/>
          <a:p>
            <a:r>
              <a:rPr lang="en-US" dirty="0"/>
              <a:t>Problem solver starter pack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40</a:t>
            </a:fld>
            <a:endParaRPr lang="en-US" noProof="0" dirty="0"/>
          </a:p>
        </p:txBody>
      </p:sp>
      <p:pic>
        <p:nvPicPr>
          <p:cNvPr id="9218" name="Picture 2" descr="ÐÐ°ÑÑÐ¸Ð½ÐºÐ¸ Ð¿Ð¾ Ð·Ð°Ð¿ÑÐ¾ÑÑ Ð±ÑÐ±ÐµÐ½ ÑÐ°Ð¼Ð°Ð½Ð°">
            <a:extLst>
              <a:ext uri="{FF2B5EF4-FFF2-40B4-BE49-F238E27FC236}">
                <a16:creationId xmlns:a16="http://schemas.microsoft.com/office/drawing/2014/main" id="{99D65526-2238-4767-96AB-AB1FDA185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51" y="167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071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Hey Siri, let’s stitch some screenshot parts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41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408F2-CA9E-4FDE-89E9-DBA74A929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42" y="1066989"/>
            <a:ext cx="2951458" cy="1249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D91E4-2B6A-4612-A5D2-BC72E4BE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42" y="2834218"/>
            <a:ext cx="2953620" cy="1249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5126F-6BFA-4532-8D68-9E08BF6B1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42" y="4601447"/>
            <a:ext cx="2953620" cy="1247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A0BBF892-622D-4086-8C26-C68ED05D4A71}"/>
              </a:ext>
            </a:extLst>
          </p:cNvPr>
          <p:cNvSpPr/>
          <p:nvPr/>
        </p:nvSpPr>
        <p:spPr bwMode="auto">
          <a:xfrm>
            <a:off x="1791271" y="2395491"/>
            <a:ext cx="360000" cy="360000"/>
          </a:xfrm>
          <a:prstGeom prst="mathPlus">
            <a:avLst/>
          </a:prstGeom>
          <a:solidFill>
            <a:schemeClr val="accent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AC65CEEA-F31D-4498-9C38-EF2EBCBDC76C}"/>
              </a:ext>
            </a:extLst>
          </p:cNvPr>
          <p:cNvSpPr/>
          <p:nvPr/>
        </p:nvSpPr>
        <p:spPr bwMode="auto">
          <a:xfrm>
            <a:off x="1791271" y="4162720"/>
            <a:ext cx="360000" cy="360000"/>
          </a:xfrm>
          <a:prstGeom prst="mathPlus">
            <a:avLst/>
          </a:prstGeom>
          <a:solidFill>
            <a:schemeClr val="accent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6F4CB836-33D4-4AC6-A8A9-79F624AE6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3377" y="1066989"/>
            <a:ext cx="4925081" cy="4696585"/>
          </a:xfrm>
        </p:spPr>
        <p:txBody>
          <a:bodyPr>
            <a:normAutofit/>
          </a:bodyPr>
          <a:lstStyle/>
          <a:p>
            <a:r>
              <a:rPr lang="en-US" dirty="0"/>
              <a:t>Elements occupy correct sizes</a:t>
            </a:r>
          </a:p>
          <a:p>
            <a:r>
              <a:rPr lang="en-US" dirty="0"/>
              <a:t>So no hero image issue</a:t>
            </a:r>
          </a:p>
          <a:p>
            <a:r>
              <a:rPr lang="en-US" dirty="0"/>
              <a:t>Fixed elements appear in viewports</a:t>
            </a:r>
          </a:p>
          <a:p>
            <a:r>
              <a:rPr lang="en-US" dirty="0"/>
              <a:t>Size limited only by participant machine capabilities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51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4922-F644-4911-A5AA-630F1039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of screenshot and gaze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FC12C6-B9E6-4B6F-8BF7-C3344CE8F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11" y="1186405"/>
            <a:ext cx="2003997" cy="4695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CE4F-550F-453E-8682-48B07F4F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42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5E4BDF-2D05-4158-B16B-90CC7982DB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00" y="1178999"/>
            <a:ext cx="2004398" cy="46967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9BD339-9EDA-4D39-B1AC-1B4444AA47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93" y="1186405"/>
            <a:ext cx="2004399" cy="4696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594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A6040-458D-4F27-9AE9-C141AF27B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4009401" cy="4696585"/>
          </a:xfrm>
        </p:spPr>
        <p:txBody>
          <a:bodyPr/>
          <a:lstStyle/>
          <a:p>
            <a:r>
              <a:rPr lang="en-US" dirty="0"/>
              <a:t>We store all scroll events and could translate gaze data according to viewport offset.</a:t>
            </a:r>
          </a:p>
          <a:p>
            <a:r>
              <a:rPr lang="en-US" dirty="0"/>
              <a:t>Translated gaze data would be used to calculate metrics, to show the visualization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59C5F-1884-4FC2-8576-5AC73E2E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11" name="Platshållare för bildnummer 4">
            <a:extLst>
              <a:ext uri="{FF2B5EF4-FFF2-40B4-BE49-F238E27FC236}">
                <a16:creationId xmlns:a16="http://schemas.microsoft.com/office/drawing/2014/main" id="{7A467568-57D4-42D8-A390-66B1709766AD}"/>
              </a:ext>
            </a:extLst>
          </p:cNvPr>
          <p:cNvSpPr txBox="1">
            <a:spLocks/>
          </p:cNvSpPr>
          <p:nvPr/>
        </p:nvSpPr>
        <p:spPr>
          <a:xfrm>
            <a:off x="469324" y="6431246"/>
            <a:ext cx="36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l" defTabSz="914400" rtl="0" eaLnBrk="1" latinLnBrk="0" hangingPunct="1">
              <a:defRPr sz="9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846A6-F7B6-4197-891C-D48D34F2C18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9334FA-1EC6-4A65-90C4-20D989FE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000" y="13755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9B1737-8972-43A7-8535-67A87638DA06}"/>
              </a:ext>
            </a:extLst>
          </p:cNvPr>
          <p:cNvSpPr txBox="1"/>
          <p:nvPr/>
        </p:nvSpPr>
        <p:spPr>
          <a:xfrm>
            <a:off x="6507000" y="3368403"/>
            <a:ext cx="1395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  <a:hlinkClick r:id="rId4"/>
              </a:rPr>
              <a:t>Read more</a:t>
            </a:r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A3D80F-6F85-4282-BA56-589000C4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16" y="425059"/>
            <a:ext cx="8187271" cy="950517"/>
          </a:xfrm>
        </p:spPr>
        <p:txBody>
          <a:bodyPr/>
          <a:lstStyle/>
          <a:p>
            <a:r>
              <a:rPr lang="en-US" dirty="0"/>
              <a:t>Translate gaze data</a:t>
            </a:r>
          </a:p>
        </p:txBody>
      </p:sp>
    </p:spTree>
    <p:extLst>
      <p:ext uri="{BB962C8B-B14F-4D97-AF65-F5344CB8AC3E}">
        <p14:creationId xmlns:p14="http://schemas.microsoft.com/office/powerpoint/2010/main" val="202965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3EA1-6FBB-4721-8596-01FF8CC7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8ECF-434B-4D71-B3D9-8B405D643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293704" cy="46965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Still struggling with</a:t>
            </a:r>
          </a:p>
          <a:p>
            <a:r>
              <a:rPr lang="en-US" dirty="0"/>
              <a:t>Viewport duplication in case of pages highly saturated by fixed elements</a:t>
            </a:r>
          </a:p>
          <a:p>
            <a:r>
              <a:rPr lang="en-US" dirty="0"/>
              <a:t>Dynamic fixed elements</a:t>
            </a:r>
          </a:p>
          <a:p>
            <a:r>
              <a:rPr lang="en-US" dirty="0"/>
              <a:t>Single page applications navigation – actual navigation does not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61457-A615-4DB4-921C-F0DCB565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0407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3EA1-6FBB-4721-8596-01FF8CC7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8ECF-434B-4D71-B3D9-8B405D643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293704" cy="46965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Lesson learned:</a:t>
            </a:r>
          </a:p>
          <a:p>
            <a:r>
              <a:rPr lang="en-US" dirty="0"/>
              <a:t>You </a:t>
            </a:r>
            <a:r>
              <a:rPr lang="en-US" b="1" dirty="0"/>
              <a:t>could not</a:t>
            </a:r>
            <a:r>
              <a:rPr lang="en-US" dirty="0"/>
              <a:t> predict and cover </a:t>
            </a:r>
            <a:r>
              <a:rPr lang="en-US" b="1" dirty="0"/>
              <a:t>all</a:t>
            </a:r>
            <a:r>
              <a:rPr lang="en-US" dirty="0"/>
              <a:t> possible scenarios, let’s focus on most valuable, the www universe is extremely various </a:t>
            </a:r>
          </a:p>
          <a:p>
            <a:r>
              <a:rPr lang="en-US" dirty="0"/>
              <a:t>But you always </a:t>
            </a:r>
            <a:r>
              <a:rPr lang="en-US" b="1" dirty="0"/>
              <a:t>could</a:t>
            </a:r>
            <a:r>
              <a:rPr lang="en-US" dirty="0"/>
              <a:t> make it better having </a:t>
            </a:r>
            <a:r>
              <a:rPr lang="en-US" b="1" dirty="0"/>
              <a:t>feedback.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61457-A615-4DB4-921C-F0DCB565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0208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59C5F-1884-4FC2-8576-5AC73E2E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1" name="Platshållare för bildnummer 4">
            <a:extLst>
              <a:ext uri="{FF2B5EF4-FFF2-40B4-BE49-F238E27FC236}">
                <a16:creationId xmlns:a16="http://schemas.microsoft.com/office/drawing/2014/main" id="{7A467568-57D4-42D8-A390-66B1709766AD}"/>
              </a:ext>
            </a:extLst>
          </p:cNvPr>
          <p:cNvSpPr txBox="1">
            <a:spLocks/>
          </p:cNvSpPr>
          <p:nvPr/>
        </p:nvSpPr>
        <p:spPr>
          <a:xfrm>
            <a:off x="469324" y="6431246"/>
            <a:ext cx="36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l" defTabSz="914400" rtl="0" eaLnBrk="1" latinLnBrk="0" hangingPunct="1">
              <a:defRPr sz="9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846A6-F7B6-4197-891C-D48D34F2C18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B1737-8972-43A7-8535-67A87638DA06}"/>
              </a:ext>
            </a:extLst>
          </p:cNvPr>
          <p:cNvSpPr txBox="1"/>
          <p:nvPr/>
        </p:nvSpPr>
        <p:spPr>
          <a:xfrm>
            <a:off x="3588802" y="4154684"/>
            <a:ext cx="1935698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  <a:hlinkClick r:id="rId2"/>
              </a:rPr>
              <a:t>This presentation on GitHub</a:t>
            </a:r>
            <a:r>
              <a:rPr lang="en-US" dirty="0">
                <a:solidFill>
                  <a:srgbClr val="3F3F3F"/>
                </a:solidFill>
              </a:rPr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A3D80F-6F85-4282-BA56-589000C4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16" y="425059"/>
            <a:ext cx="8187271" cy="950517"/>
          </a:xfrm>
        </p:spPr>
        <p:txBody>
          <a:bodyPr/>
          <a:lstStyle/>
          <a:p>
            <a:r>
              <a:rPr lang="en-US" b="0" dirty="0"/>
              <a:t>Tack </a:t>
            </a:r>
            <a:r>
              <a:rPr lang="en-US" b="0" dirty="0" err="1"/>
              <a:t>så</a:t>
            </a:r>
            <a:r>
              <a:rPr lang="en-US" b="0" dirty="0"/>
              <a:t> </a:t>
            </a:r>
            <a:r>
              <a:rPr lang="en-US" b="0" dirty="0" err="1"/>
              <a:t>mycket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96F96C-A2F8-434D-B003-49578884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214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40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text - three columns (30p) 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Body text (12 p)</a:t>
            </a:r>
          </a:p>
        </p:txBody>
      </p:sp>
      <p:sp>
        <p:nvSpPr>
          <p:cNvPr id="9" name="Platshållare för innehåll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Body text (12 p)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Subtitle (20p)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Body text (12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</p:spTree>
    <p:extLst>
      <p:ext uri="{BB962C8B-B14F-4D97-AF65-F5344CB8AC3E}">
        <p14:creationId xmlns:p14="http://schemas.microsoft.com/office/powerpoint/2010/main" val="538290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76376-0E88-4A57-9E08-4FB4ECE7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0" y="1932141"/>
            <a:ext cx="4256550" cy="3726618"/>
          </a:xfrm>
          <a:prstGeom prst="rect">
            <a:avLst/>
          </a:prstGeom>
        </p:spPr>
      </p:pic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9362E4F7-76DA-49C1-9D57-BAE790EFC8D7}"/>
              </a:ext>
            </a:extLst>
          </p:cNvPr>
          <p:cNvSpPr txBox="1">
            <a:spLocks/>
          </p:cNvSpPr>
          <p:nvPr/>
        </p:nvSpPr>
        <p:spPr>
          <a:xfrm>
            <a:off x="463296" y="1375593"/>
            <a:ext cx="8186991" cy="4784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Viewport </a:t>
            </a:r>
          </a:p>
        </p:txBody>
      </p:sp>
    </p:spTree>
    <p:extLst>
      <p:ext uri="{BB962C8B-B14F-4D97-AF65-F5344CB8AC3E}">
        <p14:creationId xmlns:p14="http://schemas.microsoft.com/office/powerpoint/2010/main" val="3492090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tshållare för text 1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  <p:sp>
        <p:nvSpPr>
          <p:cNvPr id="11" name="Rubrik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text - three columns (30p) 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  <p:sp>
        <p:nvSpPr>
          <p:cNvPr id="13" name="Platshållare för innehåll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Body text (12p)</a:t>
            </a:r>
          </a:p>
        </p:txBody>
      </p:sp>
      <p:sp>
        <p:nvSpPr>
          <p:cNvPr id="15" name="Platshållare för innehåll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Body text (12p)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6" name="Platshållare för text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Body text (12p)</a:t>
            </a:r>
          </a:p>
        </p:txBody>
      </p:sp>
      <p:sp>
        <p:nvSpPr>
          <p:cNvPr id="17" name="Platshållare för text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Subtitle bold (14p)</a:t>
            </a:r>
          </a:p>
        </p:txBody>
      </p:sp>
    </p:spTree>
    <p:extLst>
      <p:ext uri="{BB962C8B-B14F-4D97-AF65-F5344CB8AC3E}">
        <p14:creationId xmlns:p14="http://schemas.microsoft.com/office/powerpoint/2010/main" val="308545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Browser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186991" cy="4784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Why did we choose </a:t>
            </a:r>
            <a:r>
              <a:rPr lang="en-US" dirty="0" err="1"/>
              <a:t>CefSharp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5</a:t>
            </a:fld>
            <a:endParaRPr lang="en-US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7018B6-5C5D-4A68-8648-D1878DA05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476123"/>
              </p:ext>
            </p:extLst>
          </p:nvPr>
        </p:nvGraphicFramePr>
        <p:xfrm>
          <a:off x="933789" y="2444113"/>
          <a:ext cx="3645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000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Lifecycle and version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 JS and V8 Extensions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Inter-process 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Headless/offscreen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4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 level hooks/events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22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Could be topmost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19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Rendering as in Chrome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855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 is open sourced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41637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93FC58-CA3E-44C6-84BB-7217F99DB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217364"/>
              </p:ext>
            </p:extLst>
          </p:nvPr>
        </p:nvGraphicFramePr>
        <p:xfrm>
          <a:off x="4578789" y="2447956"/>
          <a:ext cx="3645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000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(~100mb)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flash support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MP4/MP3 support by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4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20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66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173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1DC01A-995D-4940-8414-F68FE949143E}"/>
              </a:ext>
            </a:extLst>
          </p:cNvPr>
          <p:cNvSpPr txBox="1"/>
          <p:nvPr/>
        </p:nvSpPr>
        <p:spPr>
          <a:xfrm>
            <a:off x="444182" y="1858674"/>
            <a:ext cx="818685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 err="1">
                <a:solidFill>
                  <a:srgbClr val="3F3F3F"/>
                </a:solidFill>
              </a:rPr>
              <a:t>CefSharp</a:t>
            </a:r>
            <a:r>
              <a:rPr lang="en-US" dirty="0">
                <a:solidFill>
                  <a:srgbClr val="3F3F3F"/>
                </a:solidFill>
              </a:rPr>
              <a:t> – C#/C++ wrapper of native CEF (Chromium Embedded Framework)</a:t>
            </a:r>
          </a:p>
        </p:txBody>
      </p:sp>
    </p:spTree>
    <p:extLst>
      <p:ext uri="{BB962C8B-B14F-4D97-AF65-F5344CB8AC3E}">
        <p14:creationId xmlns:p14="http://schemas.microsoft.com/office/powerpoint/2010/main" val="3251098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3962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7390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661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470944" y="1902305"/>
            <a:ext cx="6936056" cy="1382680"/>
          </a:xfrm>
        </p:spPr>
        <p:txBody>
          <a:bodyPr>
            <a:normAutofit/>
          </a:bodyPr>
          <a:lstStyle/>
          <a:p>
            <a:r>
              <a:rPr lang="en-US" dirty="0" err="1"/>
              <a:t>Tobii</a:t>
            </a:r>
            <a:r>
              <a:rPr lang="en-US" dirty="0"/>
              <a:t> Pro</a:t>
            </a:r>
            <a:br>
              <a:rPr lang="en-US" dirty="0"/>
            </a:br>
            <a:r>
              <a:rPr lang="en-US" dirty="0"/>
              <a:t>Title bold (36p)</a:t>
            </a:r>
            <a:endParaRPr lang="en-US" sz="3600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 (22p)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Title (16p)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3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bake my web research</a:t>
            </a:r>
            <a:br>
              <a:rPr lang="en-US" dirty="0"/>
            </a:br>
            <a:endParaRPr lang="en-US" dirty="0"/>
          </a:p>
        </p:txBody>
      </p:sp>
      <p:sp>
        <p:nvSpPr>
          <p:cNvPr id="7" name="Underrubrik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Yevhen Krupin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Desktop R&amp;D, Kyiv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97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F70793-72CC-4BF1-AD55-55EEAF53FD1F}"/>
              </a:ext>
            </a:extLst>
          </p:cNvPr>
          <p:cNvSpPr/>
          <p:nvPr/>
        </p:nvSpPr>
        <p:spPr bwMode="auto">
          <a:xfrm>
            <a:off x="0" y="3440926"/>
            <a:ext cx="9144000" cy="34289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9" name="Rubrik 2">
            <a:extLst>
              <a:ext uri="{FF2B5EF4-FFF2-40B4-BE49-F238E27FC236}">
                <a16:creationId xmlns:a16="http://schemas.microsoft.com/office/drawing/2014/main" id="{CF14C5E3-A25F-43B2-8CBF-2180A54406DD}"/>
              </a:ext>
            </a:extLst>
          </p:cNvPr>
          <p:cNvSpPr txBox="1">
            <a:spLocks/>
          </p:cNvSpPr>
          <p:nvPr/>
        </p:nvSpPr>
        <p:spPr>
          <a:xfrm>
            <a:off x="463016" y="3703657"/>
            <a:ext cx="8187271" cy="6253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Intro</a:t>
            </a:r>
          </a:p>
        </p:txBody>
      </p:sp>
      <p:sp>
        <p:nvSpPr>
          <p:cNvPr id="10" name="Platshållare för text 3">
            <a:extLst>
              <a:ext uri="{FF2B5EF4-FFF2-40B4-BE49-F238E27FC236}">
                <a16:creationId xmlns:a16="http://schemas.microsoft.com/office/drawing/2014/main" id="{D1330732-7929-4042-AE77-98C2027F989E}"/>
              </a:ext>
            </a:extLst>
          </p:cNvPr>
          <p:cNvSpPr txBox="1">
            <a:spLocks/>
          </p:cNvSpPr>
          <p:nvPr/>
        </p:nvSpPr>
        <p:spPr>
          <a:xfrm>
            <a:off x="470904" y="4284000"/>
            <a:ext cx="8179383" cy="6064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Tx/>
              <a:buNone/>
              <a:defRPr sz="1600" i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F3F3F"/>
                </a:solidFill>
              </a:rPr>
              <a:t>Short introduction to “</a:t>
            </a:r>
            <a:r>
              <a:rPr lang="en-US" dirty="0" err="1">
                <a:solidFill>
                  <a:srgbClr val="3F3F3F"/>
                </a:solidFill>
              </a:rPr>
              <a:t>Tobii</a:t>
            </a:r>
            <a:r>
              <a:rPr lang="en-US" dirty="0">
                <a:solidFill>
                  <a:srgbClr val="3F3F3F"/>
                </a:solidFill>
              </a:rPr>
              <a:t> Pro Lab” and Web Stimuli</a:t>
            </a:r>
          </a:p>
        </p:txBody>
      </p:sp>
    </p:spTree>
    <p:extLst>
      <p:ext uri="{BB962C8B-B14F-4D97-AF65-F5344CB8AC3E}">
        <p14:creationId xmlns:p14="http://schemas.microsoft.com/office/powerpoint/2010/main" val="48550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</a:t>
            </a:r>
            <a:br>
              <a:rPr lang="en-US" dirty="0"/>
            </a:br>
            <a:r>
              <a:rPr lang="en-US" dirty="0"/>
              <a:t>Title bold (36p)</a:t>
            </a:r>
          </a:p>
        </p:txBody>
      </p:sp>
      <p:sp>
        <p:nvSpPr>
          <p:cNvPr id="7" name="Underrubrik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 (22p)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Title (16p)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34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page bold (36p)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3F3F3F"/>
                </a:solidFill>
              </a:rPr>
              <a:t>Subtitle describing content</a:t>
            </a:r>
            <a:br>
              <a:rPr lang="en-US" dirty="0">
                <a:solidFill>
                  <a:srgbClr val="3F3F3F"/>
                </a:solidFill>
              </a:rPr>
            </a:br>
            <a:r>
              <a:rPr lang="en-US" dirty="0">
                <a:solidFill>
                  <a:srgbClr val="3F3F3F"/>
                </a:solidFill>
              </a:rPr>
              <a:t>(22)</a:t>
            </a:r>
          </a:p>
        </p:txBody>
      </p:sp>
    </p:spTree>
    <p:extLst>
      <p:ext uri="{BB962C8B-B14F-4D97-AF65-F5344CB8AC3E}">
        <p14:creationId xmlns:p14="http://schemas.microsoft.com/office/powerpoint/2010/main" val="4088419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(30p)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  <a:p>
            <a:pPr lvl="2"/>
            <a:r>
              <a:rPr lang="en-US" dirty="0"/>
              <a:t>Third level (14p)</a:t>
            </a:r>
          </a:p>
        </p:txBody>
      </p:sp>
      <p:sp>
        <p:nvSpPr>
          <p:cNvPr id="2" name="Rektangel 1"/>
          <p:cNvSpPr/>
          <p:nvPr/>
        </p:nvSpPr>
        <p:spPr bwMode="auto">
          <a:xfrm>
            <a:off x="1512000" y="2979000"/>
            <a:ext cx="1305000" cy="1305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  <p:sp>
        <p:nvSpPr>
          <p:cNvPr id="8" name="textruta 7"/>
          <p:cNvSpPr txBox="1"/>
          <p:nvPr/>
        </p:nvSpPr>
        <p:spPr>
          <a:xfrm>
            <a:off x="2817000" y="3315393"/>
            <a:ext cx="2903359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Shapes in light grey with </a:t>
            </a:r>
            <a:br>
              <a:rPr lang="en-US" dirty="0">
                <a:solidFill>
                  <a:srgbClr val="3F3F3F"/>
                </a:solidFill>
              </a:rPr>
            </a:br>
            <a:r>
              <a:rPr lang="en-US" dirty="0">
                <a:solidFill>
                  <a:srgbClr val="3F3F3F"/>
                </a:solidFill>
              </a:rPr>
              <a:t>dark blue thin border (¼ p)</a:t>
            </a:r>
          </a:p>
        </p:txBody>
      </p:sp>
      <p:sp>
        <p:nvSpPr>
          <p:cNvPr id="9" name="Ellips 8"/>
          <p:cNvSpPr/>
          <p:nvPr/>
        </p:nvSpPr>
        <p:spPr bwMode="auto">
          <a:xfrm>
            <a:off x="5835207" y="2963921"/>
            <a:ext cx="1395000" cy="1395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  <a:buClr>
                <a:srgbClr val="004990"/>
              </a:buClr>
              <a:buSzPct val="110000"/>
            </a:pPr>
            <a:endParaRPr lang="en-US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3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Lab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Eye tracking software designed for</a:t>
            </a:r>
          </a:p>
          <a:p>
            <a:pPr lvl="1"/>
            <a:r>
              <a:rPr lang="en-US" dirty="0"/>
              <a:t>Conducting experimental research with </a:t>
            </a:r>
            <a:r>
              <a:rPr lang="en-US" dirty="0" err="1"/>
              <a:t>Tobii</a:t>
            </a:r>
            <a:r>
              <a:rPr lang="en-US" dirty="0"/>
              <a:t> Pro hardware </a:t>
            </a:r>
          </a:p>
          <a:p>
            <a:pPr lvl="1"/>
            <a:r>
              <a:rPr lang="en-US" dirty="0"/>
              <a:t>Provide powerful analytics and visualization</a:t>
            </a:r>
          </a:p>
          <a:p>
            <a:pPr lvl="1"/>
            <a:r>
              <a:rPr lang="en-US" dirty="0"/>
              <a:t>Integration with third-party devices and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4752B-BACA-4E2F-8B64-539E10EB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8" y="2619000"/>
            <a:ext cx="7029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0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4558704" cy="4696585"/>
          </a:xfrm>
        </p:spPr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Lab analysis definitions</a:t>
            </a:r>
          </a:p>
          <a:p>
            <a:pPr lvl="1"/>
            <a:r>
              <a:rPr lang="en-US" dirty="0"/>
              <a:t>Event types and events</a:t>
            </a:r>
          </a:p>
          <a:p>
            <a:pPr lvl="1"/>
            <a:r>
              <a:rPr lang="en-US" dirty="0"/>
              <a:t>TOI and intervals</a:t>
            </a:r>
          </a:p>
          <a:p>
            <a:pPr lvl="1"/>
            <a:r>
              <a:rPr lang="en-US" dirty="0"/>
              <a:t>AOI and visits</a:t>
            </a:r>
          </a:p>
          <a:p>
            <a:pPr marL="361950" lvl="1" indent="0">
              <a:buNone/>
            </a:pPr>
            <a:endParaRPr lang="en-US" dirty="0"/>
          </a:p>
          <a:p>
            <a:r>
              <a:rPr lang="en-US" dirty="0"/>
              <a:t>Web/UX research definitions</a:t>
            </a:r>
          </a:p>
          <a:p>
            <a:pPr lvl="1"/>
            <a:r>
              <a:rPr lang="en-US" dirty="0"/>
              <a:t>CEF and </a:t>
            </a:r>
            <a:r>
              <a:rPr lang="en-US" dirty="0" err="1"/>
              <a:t>CefSharp</a:t>
            </a:r>
            <a:endParaRPr lang="en-US" dirty="0"/>
          </a:p>
          <a:p>
            <a:pPr lvl="1"/>
            <a:r>
              <a:rPr lang="en-US" dirty="0"/>
              <a:t>Page</a:t>
            </a:r>
          </a:p>
          <a:p>
            <a:pPr lvl="1"/>
            <a:r>
              <a:rPr lang="en-US" dirty="0"/>
              <a:t>Fixed/sticky elements</a:t>
            </a:r>
          </a:p>
          <a:p>
            <a:pPr lvl="1"/>
            <a:r>
              <a:rPr lang="en-US" dirty="0"/>
              <a:t>Viewport and full page size</a:t>
            </a:r>
          </a:p>
          <a:p>
            <a:pPr marL="31908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hlinkClick r:id="rId3"/>
            </a:endParaRPr>
          </a:p>
          <a:p>
            <a:pPr marL="0" indent="0">
              <a:buNone/>
            </a:pPr>
            <a:endParaRPr lang="en-US" sz="1600" dirty="0">
              <a:hlinkClick r:id="rId3"/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E64722-C9D4-4F09-B277-ED090D5941E7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000" y="13755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3B487F-B429-41E7-9B96-8A374F06942B}"/>
              </a:ext>
            </a:extLst>
          </p:cNvPr>
          <p:cNvSpPr txBox="1"/>
          <p:nvPr/>
        </p:nvSpPr>
        <p:spPr>
          <a:xfrm>
            <a:off x="6447000" y="3368403"/>
            <a:ext cx="1395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  <a:hlinkClick r:id="rId3"/>
              </a:rPr>
              <a:t>Read more</a:t>
            </a:r>
            <a:endParaRPr lang="en-US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79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</a:t>
            </a:r>
            <a:r>
              <a:rPr lang="en-US" dirty="0" err="1"/>
              <a:t>Tobii</a:t>
            </a:r>
            <a:r>
              <a:rPr lang="en-US" dirty="0"/>
              <a:t> Pro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329996" y="1899000"/>
            <a:ext cx="898072" cy="898072"/>
          </a:xfrm>
          <a:prstGeom prst="ellipse">
            <a:avLst/>
          </a:prstGeom>
          <a:solidFill>
            <a:srgbClr val="90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144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182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225</a:t>
            </a:r>
          </a:p>
        </p:txBody>
      </p:sp>
      <p:sp>
        <p:nvSpPr>
          <p:cNvPr id="7" name="Oval 21"/>
          <p:cNvSpPr/>
          <p:nvPr/>
        </p:nvSpPr>
        <p:spPr>
          <a:xfrm>
            <a:off x="3296688" y="1899000"/>
            <a:ext cx="898072" cy="898072"/>
          </a:xfrm>
          <a:prstGeom prst="ellipse">
            <a:avLst/>
          </a:prstGeom>
          <a:solidFill>
            <a:srgbClr val="FDD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tx2"/>
                </a:solidFill>
              </a:rPr>
              <a:t>R 253</a:t>
            </a:r>
          </a:p>
          <a:p>
            <a:pPr lvl="0"/>
            <a:r>
              <a:rPr lang="en-US" sz="1200" dirty="0">
                <a:solidFill>
                  <a:schemeClr val="tx2"/>
                </a:solidFill>
              </a:rPr>
              <a:t>G 217</a:t>
            </a:r>
          </a:p>
          <a:p>
            <a:pPr lvl="0"/>
            <a:r>
              <a:rPr lang="en-US" sz="1200" dirty="0">
                <a:solidFill>
                  <a:schemeClr val="tx2"/>
                </a:solidFill>
              </a:rPr>
              <a:t>B 179</a:t>
            </a:r>
          </a:p>
        </p:txBody>
      </p:sp>
      <p:sp>
        <p:nvSpPr>
          <p:cNvPr id="9" name="Oval 23"/>
          <p:cNvSpPr/>
          <p:nvPr/>
        </p:nvSpPr>
        <p:spPr>
          <a:xfrm>
            <a:off x="2314344" y="1899000"/>
            <a:ext cx="898072" cy="898072"/>
          </a:xfrm>
          <a:prstGeom prst="ellipse">
            <a:avLst/>
          </a:prstGeom>
          <a:solidFill>
            <a:srgbClr val="EE4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238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70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59</a:t>
            </a:r>
          </a:p>
        </p:txBody>
      </p:sp>
      <p:sp>
        <p:nvSpPr>
          <p:cNvPr id="11" name="Oval 25"/>
          <p:cNvSpPr/>
          <p:nvPr/>
        </p:nvSpPr>
        <p:spPr>
          <a:xfrm>
            <a:off x="1332000" y="1899000"/>
            <a:ext cx="898072" cy="898072"/>
          </a:xfrm>
          <a:prstGeom prst="ellipse">
            <a:avLst/>
          </a:prstGeom>
          <a:solidFill>
            <a:srgbClr val="F3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R 243</a:t>
            </a:r>
          </a:p>
          <a:p>
            <a:r>
              <a:rPr lang="en-US" sz="1200" dirty="0"/>
              <a:t>G 117</a:t>
            </a:r>
          </a:p>
          <a:p>
            <a:r>
              <a:rPr lang="en-US" sz="1200" dirty="0"/>
              <a:t>B 0</a:t>
            </a:r>
          </a:p>
        </p:txBody>
      </p:sp>
      <p:cxnSp>
        <p:nvCxnSpPr>
          <p:cNvPr id="13" name="Straight Connector 15"/>
          <p:cNvCxnSpPr/>
          <p:nvPr/>
        </p:nvCxnSpPr>
        <p:spPr>
          <a:xfrm>
            <a:off x="1332000" y="1709057"/>
            <a:ext cx="2862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/>
          <p:cNvSpPr txBox="1"/>
          <p:nvPr/>
        </p:nvSpPr>
        <p:spPr>
          <a:xfrm>
            <a:off x="2342991" y="1349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Primary</a:t>
            </a:r>
          </a:p>
        </p:txBody>
      </p:sp>
      <p:sp>
        <p:nvSpPr>
          <p:cNvPr id="16" name="TextBox 30"/>
          <p:cNvSpPr txBox="1"/>
          <p:nvPr/>
        </p:nvSpPr>
        <p:spPr>
          <a:xfrm>
            <a:off x="5321694" y="13451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Secondary</a:t>
            </a:r>
          </a:p>
        </p:txBody>
      </p:sp>
      <p:sp>
        <p:nvSpPr>
          <p:cNvPr id="17" name="Oval 36"/>
          <p:cNvSpPr/>
          <p:nvPr/>
        </p:nvSpPr>
        <p:spPr>
          <a:xfrm>
            <a:off x="5347652" y="1909942"/>
            <a:ext cx="898072" cy="898072"/>
          </a:xfrm>
          <a:prstGeom prst="ellipse">
            <a:avLst/>
          </a:prstGeom>
          <a:solidFill>
            <a:srgbClr val="414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65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64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66</a:t>
            </a:r>
          </a:p>
        </p:txBody>
      </p:sp>
      <p:sp>
        <p:nvSpPr>
          <p:cNvPr id="19" name="Oval 42"/>
          <p:cNvSpPr/>
          <p:nvPr/>
        </p:nvSpPr>
        <p:spPr>
          <a:xfrm>
            <a:off x="4365216" y="1907164"/>
            <a:ext cx="898072" cy="898072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179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179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179</a:t>
            </a:r>
          </a:p>
        </p:txBody>
      </p:sp>
      <p:cxnSp>
        <p:nvCxnSpPr>
          <p:cNvPr id="24" name="Straight Connector 15"/>
          <p:cNvCxnSpPr/>
          <p:nvPr/>
        </p:nvCxnSpPr>
        <p:spPr>
          <a:xfrm>
            <a:off x="4347160" y="1704712"/>
            <a:ext cx="2862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4"/>
          <p:cNvSpPr/>
          <p:nvPr/>
        </p:nvSpPr>
        <p:spPr>
          <a:xfrm>
            <a:off x="1338581" y="3911640"/>
            <a:ext cx="898072" cy="898072"/>
          </a:xfrm>
          <a:prstGeom prst="ellipse">
            <a:avLst/>
          </a:prstGeom>
          <a:solidFill>
            <a:srgbClr val="86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134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185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255</a:t>
            </a:r>
          </a:p>
        </p:txBody>
      </p:sp>
      <p:sp>
        <p:nvSpPr>
          <p:cNvPr id="26" name="Oval 4"/>
          <p:cNvSpPr/>
          <p:nvPr/>
        </p:nvSpPr>
        <p:spPr>
          <a:xfrm>
            <a:off x="2314344" y="3911640"/>
            <a:ext cx="898072" cy="898072"/>
          </a:xfrm>
          <a:prstGeom prst="ellipse">
            <a:avLst/>
          </a:prstGeom>
          <a:solidFill>
            <a:srgbClr val="4D5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 77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G 83</a:t>
            </a:r>
          </a:p>
          <a:p>
            <a:pPr lvl="0"/>
            <a:r>
              <a:rPr lang="en-US" sz="1200" dirty="0">
                <a:solidFill>
                  <a:schemeClr val="bg1"/>
                </a:solidFill>
              </a:rPr>
              <a:t>B 215</a:t>
            </a:r>
          </a:p>
        </p:txBody>
      </p:sp>
      <p:sp>
        <p:nvSpPr>
          <p:cNvPr id="27" name="TextBox 30"/>
          <p:cNvSpPr txBox="1"/>
          <p:nvPr/>
        </p:nvSpPr>
        <p:spPr>
          <a:xfrm>
            <a:off x="1663421" y="3361109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Hyperlink</a:t>
            </a:r>
          </a:p>
        </p:txBody>
      </p:sp>
      <p:cxnSp>
        <p:nvCxnSpPr>
          <p:cNvPr id="28" name="Straight Connector 15"/>
          <p:cNvCxnSpPr/>
          <p:nvPr/>
        </p:nvCxnSpPr>
        <p:spPr>
          <a:xfrm>
            <a:off x="1338581" y="3715890"/>
            <a:ext cx="18738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ruta 31"/>
          <p:cNvSpPr txBox="1"/>
          <p:nvPr/>
        </p:nvSpPr>
        <p:spPr>
          <a:xfrm>
            <a:off x="5067000" y="3834000"/>
            <a:ext cx="1749197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Text object in</a:t>
            </a:r>
            <a:br>
              <a:rPr lang="en-US" dirty="0">
                <a:solidFill>
                  <a:srgbClr val="3F3F3F"/>
                </a:solidFill>
              </a:rPr>
            </a:br>
            <a:r>
              <a:rPr lang="en-US" dirty="0">
                <a:solidFill>
                  <a:srgbClr val="3F3F3F"/>
                </a:solidFill>
              </a:rPr>
              <a:t>dark grey (18p)</a:t>
            </a:r>
          </a:p>
        </p:txBody>
      </p:sp>
    </p:spTree>
    <p:extLst>
      <p:ext uri="{BB962C8B-B14F-4D97-AF65-F5344CB8AC3E}">
        <p14:creationId xmlns:p14="http://schemas.microsoft.com/office/powerpoint/2010/main" val="2846403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61</a:t>
            </a:fld>
            <a:endParaRPr lang="en-US" noProof="0" dirty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 (20p)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Lab definitions</a:t>
            </a:r>
          </a:p>
          <a:p>
            <a:pPr lvl="1"/>
            <a:r>
              <a:rPr lang="en-US" dirty="0"/>
              <a:t>Event types and events</a:t>
            </a:r>
          </a:p>
          <a:p>
            <a:pPr lvl="1"/>
            <a:r>
              <a:rPr lang="en-US" dirty="0"/>
              <a:t>TOI and intervals</a:t>
            </a:r>
          </a:p>
          <a:p>
            <a:pPr lvl="1"/>
            <a:r>
              <a:rPr lang="en-US" dirty="0"/>
              <a:t>AOI and visits</a:t>
            </a:r>
          </a:p>
          <a:p>
            <a:pPr marL="361950" lvl="1" indent="0">
              <a:buNone/>
            </a:pPr>
            <a:endParaRPr lang="en-US" dirty="0"/>
          </a:p>
          <a:p>
            <a:r>
              <a:rPr lang="en-US" dirty="0"/>
              <a:t>Web/UX research definitions</a:t>
            </a:r>
          </a:p>
          <a:p>
            <a:pPr lvl="1"/>
            <a:r>
              <a:rPr lang="en-US" dirty="0"/>
              <a:t>Viewport</a:t>
            </a:r>
          </a:p>
          <a:p>
            <a:pPr lvl="1"/>
            <a:r>
              <a:rPr lang="en-US" dirty="0"/>
              <a:t>Page</a:t>
            </a:r>
          </a:p>
          <a:p>
            <a:pPr lvl="1"/>
            <a:r>
              <a:rPr lang="en-US" dirty="0"/>
              <a:t>Fixes/sticky elements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hlinkClick r:id="rId2"/>
            </a:endParaRPr>
          </a:p>
          <a:p>
            <a:pPr marL="0" indent="0">
              <a:buNone/>
            </a:pPr>
            <a:endParaRPr lang="en-US" sz="1600" dirty="0">
              <a:hlinkClick r:id="rId2"/>
            </a:endParaRP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Read more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0451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62</a:t>
            </a:fld>
            <a:endParaRPr lang="en-US" noProof="0" dirty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 (20p)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  <a:p>
            <a:pPr lvl="2"/>
            <a:r>
              <a:rPr lang="en-US" dirty="0"/>
              <a:t>Third level (14p)</a:t>
            </a:r>
          </a:p>
        </p:txBody>
      </p:sp>
    </p:spTree>
    <p:extLst>
      <p:ext uri="{BB962C8B-B14F-4D97-AF65-F5344CB8AC3E}">
        <p14:creationId xmlns:p14="http://schemas.microsoft.com/office/powerpoint/2010/main" val="3525673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pieces of content (30p)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</p:txBody>
      </p:sp>
      <p:sp>
        <p:nvSpPr>
          <p:cNvPr id="8" name="Platshållare för innehåll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7817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and graph on right side (30p)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Text (22p)</a:t>
            </a:r>
          </a:p>
          <a:p>
            <a:pPr lvl="1"/>
            <a:r>
              <a:rPr lang="en-US"/>
              <a:t>Second level (16p)</a:t>
            </a:r>
            <a:endParaRPr lang="en-US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64</a:t>
            </a:fld>
            <a:endParaRPr lang="en-US" noProof="0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/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7018B6-5C5D-4A68-8648-D1878DA05DB0}"/>
              </a:ext>
            </a:extLst>
          </p:cNvPr>
          <p:cNvGraphicFramePr>
            <a:graphicFrameLocks noGrp="1"/>
          </p:cNvGraphicFramePr>
          <p:nvPr/>
        </p:nvGraphicFramePr>
        <p:xfrm>
          <a:off x="3580948" y="21690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20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81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54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two columns (30p)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bold (22p)</a:t>
            </a:r>
          </a:p>
        </p:txBody>
      </p:sp>
      <p:sp>
        <p:nvSpPr>
          <p:cNvPr id="21" name="Platshållare för innehåll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Subtitle bold (22p)</a:t>
            </a:r>
          </a:p>
        </p:txBody>
      </p:sp>
      <p:sp>
        <p:nvSpPr>
          <p:cNvPr id="22" name="Platshållare för innehåll 2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Text (22p)</a:t>
            </a:r>
          </a:p>
          <a:p>
            <a:pPr lvl="1"/>
            <a:r>
              <a:rPr lang="en-US" dirty="0"/>
              <a:t>Second level (16p)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6994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text – two columns (30p)</a:t>
            </a:r>
          </a:p>
        </p:txBody>
      </p:sp>
      <p:sp>
        <p:nvSpPr>
          <p:cNvPr id="9" name="Platshållare för text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bold (18p)</a:t>
            </a:r>
          </a:p>
        </p:txBody>
      </p:sp>
      <p:sp>
        <p:nvSpPr>
          <p:cNvPr id="10" name="Platshållare för innehåll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Body text (14p)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Subtitle bold (18p)</a:t>
            </a:r>
          </a:p>
        </p:txBody>
      </p:sp>
      <p:sp>
        <p:nvSpPr>
          <p:cNvPr id="12" name="Platshållare för innehåll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Body text (14p)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Subtitle (20p)</a:t>
            </a:r>
          </a:p>
        </p:txBody>
      </p:sp>
    </p:spTree>
    <p:extLst>
      <p:ext uri="{BB962C8B-B14F-4D97-AF65-F5344CB8AC3E}">
        <p14:creationId xmlns:p14="http://schemas.microsoft.com/office/powerpoint/2010/main" val="3203597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events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0" name="Freeform: Shape 9" title="Timeline Middle Line Items">
            <a:extLst>
              <a:ext uri="{FF2B5EF4-FFF2-40B4-BE49-F238E27FC236}">
                <a16:creationId xmlns:a16="http://schemas.microsoft.com/office/drawing/2014/main" id="{02FDAF83-747B-4972-AD07-20EF315466BA}"/>
              </a:ext>
            </a:extLst>
          </p:cNvPr>
          <p:cNvSpPr/>
          <p:nvPr/>
        </p:nvSpPr>
        <p:spPr>
          <a:xfrm>
            <a:off x="7447765" y="5195032"/>
            <a:ext cx="965748" cy="218903"/>
          </a:xfrm>
          <a:custGeom>
            <a:avLst/>
            <a:gdLst>
              <a:gd name="connsiteX0" fmla="*/ 483562 w 965747"/>
              <a:gd name="connsiteY0" fmla="*/ 220235 h 218902"/>
              <a:gd name="connsiteX1" fmla="*/ 3264 w 965747"/>
              <a:gd name="connsiteY1" fmla="*/ 26442 h 218902"/>
              <a:gd name="connsiteX2" fmla="*/ 25798 w 965747"/>
              <a:gd name="connsiteY2" fmla="*/ 3264 h 218902"/>
              <a:gd name="connsiteX3" fmla="*/ 484206 w 965747"/>
              <a:gd name="connsiteY3" fmla="*/ 188044 h 218902"/>
              <a:gd name="connsiteX4" fmla="*/ 940039 w 965747"/>
              <a:gd name="connsiteY4" fmla="*/ 5196 h 218902"/>
              <a:gd name="connsiteX5" fmla="*/ 962573 w 965747"/>
              <a:gd name="connsiteY5" fmla="*/ 28374 h 218902"/>
              <a:gd name="connsiteX6" fmla="*/ 483562 w 965747"/>
              <a:gd name="connsiteY6" fmla="*/ 220235 h 2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747" h="218902">
                <a:moveTo>
                  <a:pt x="483562" y="220235"/>
                </a:moveTo>
                <a:cubicBezTo>
                  <a:pt x="303289" y="220235"/>
                  <a:pt x="132674" y="151345"/>
                  <a:pt x="3264" y="26442"/>
                </a:cubicBezTo>
                <a:lnTo>
                  <a:pt x="25798" y="3264"/>
                </a:lnTo>
                <a:cubicBezTo>
                  <a:pt x="149413" y="122373"/>
                  <a:pt x="312303" y="188044"/>
                  <a:pt x="484206" y="188044"/>
                </a:cubicBezTo>
                <a:cubicBezTo>
                  <a:pt x="654821" y="188044"/>
                  <a:pt x="817067" y="123017"/>
                  <a:pt x="940039" y="5196"/>
                </a:cubicBezTo>
                <a:lnTo>
                  <a:pt x="962573" y="28374"/>
                </a:lnTo>
                <a:cubicBezTo>
                  <a:pt x="831875" y="152633"/>
                  <a:pt x="662548" y="220235"/>
                  <a:pt x="483562" y="2202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Freeform: Shape 10" title="Timeline Middle Line Items">
            <a:extLst>
              <a:ext uri="{FF2B5EF4-FFF2-40B4-BE49-F238E27FC236}">
                <a16:creationId xmlns:a16="http://schemas.microsoft.com/office/drawing/2014/main" id="{96677354-0E80-499F-BAC6-1A539C754910}"/>
              </a:ext>
            </a:extLst>
          </p:cNvPr>
          <p:cNvSpPr/>
          <p:nvPr/>
        </p:nvSpPr>
        <p:spPr>
          <a:xfrm>
            <a:off x="7234657" y="4476516"/>
            <a:ext cx="238218" cy="746845"/>
          </a:xfrm>
          <a:custGeom>
            <a:avLst/>
            <a:gdLst>
              <a:gd name="connsiteX0" fmla="*/ 215728 w 238217"/>
              <a:gd name="connsiteY0" fmla="*/ 744958 h 746844"/>
              <a:gd name="connsiteX1" fmla="*/ 3264 w 238217"/>
              <a:gd name="connsiteY1" fmla="*/ 245989 h 746844"/>
              <a:gd name="connsiteX2" fmla="*/ 3264 w 238217"/>
              <a:gd name="connsiteY2" fmla="*/ 3264 h 746844"/>
              <a:gd name="connsiteX3" fmla="*/ 35456 w 238217"/>
              <a:gd name="connsiteY3" fmla="*/ 3264 h 746844"/>
              <a:gd name="connsiteX4" fmla="*/ 35456 w 238217"/>
              <a:gd name="connsiteY4" fmla="*/ 246632 h 746844"/>
              <a:gd name="connsiteX5" fmla="*/ 237619 w 238217"/>
              <a:gd name="connsiteY5" fmla="*/ 722424 h 746844"/>
              <a:gd name="connsiteX6" fmla="*/ 215728 w 238217"/>
              <a:gd name="connsiteY6" fmla="*/ 744958 h 74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46844">
                <a:moveTo>
                  <a:pt x="215728" y="744958"/>
                </a:moveTo>
                <a:cubicBezTo>
                  <a:pt x="78592" y="612973"/>
                  <a:pt x="3264" y="435919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27549"/>
                  <a:pt x="107564" y="596877"/>
                  <a:pt x="237619" y="722424"/>
                </a:cubicBezTo>
                <a:lnTo>
                  <a:pt x="215728" y="74495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: Shape 11" title="Timeline Middle Line Items">
            <a:extLst>
              <a:ext uri="{FF2B5EF4-FFF2-40B4-BE49-F238E27FC236}">
                <a16:creationId xmlns:a16="http://schemas.microsoft.com/office/drawing/2014/main" id="{992A427E-6B78-4C3B-ADCF-F954E711DCAC}"/>
              </a:ext>
            </a:extLst>
          </p:cNvPr>
          <p:cNvSpPr/>
          <p:nvPr/>
        </p:nvSpPr>
        <p:spPr>
          <a:xfrm>
            <a:off x="723530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: Shape 12" title="Timeline Middle Line Items">
            <a:extLst>
              <a:ext uri="{FF2B5EF4-FFF2-40B4-BE49-F238E27FC236}">
                <a16:creationId xmlns:a16="http://schemas.microsoft.com/office/drawing/2014/main" id="{CD4AB17E-E032-4D68-A3C4-AEED81320777}"/>
              </a:ext>
            </a:extLst>
          </p:cNvPr>
          <p:cNvSpPr/>
          <p:nvPr/>
        </p:nvSpPr>
        <p:spPr>
          <a:xfrm>
            <a:off x="723530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reeform: Shape 13" title="Timeline Middle Line Items">
            <a:extLst>
              <a:ext uri="{FF2B5EF4-FFF2-40B4-BE49-F238E27FC236}">
                <a16:creationId xmlns:a16="http://schemas.microsoft.com/office/drawing/2014/main" id="{A94B1E9F-F18C-47FC-857F-82CC92B5888D}"/>
              </a:ext>
            </a:extLst>
          </p:cNvPr>
          <p:cNvSpPr/>
          <p:nvPr/>
        </p:nvSpPr>
        <p:spPr>
          <a:xfrm>
            <a:off x="723530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reeform: Shape 14" title="Timeline Middle Line Items">
            <a:extLst>
              <a:ext uri="{FF2B5EF4-FFF2-40B4-BE49-F238E27FC236}">
                <a16:creationId xmlns:a16="http://schemas.microsoft.com/office/drawing/2014/main" id="{BEF5D178-7A70-43AD-9B2F-91BD9B1E405E}"/>
              </a:ext>
            </a:extLst>
          </p:cNvPr>
          <p:cNvSpPr/>
          <p:nvPr/>
        </p:nvSpPr>
        <p:spPr>
          <a:xfrm>
            <a:off x="723530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reeform: Shape 15" title="Timeline Middle Line Items">
            <a:extLst>
              <a:ext uri="{FF2B5EF4-FFF2-40B4-BE49-F238E27FC236}">
                <a16:creationId xmlns:a16="http://schemas.microsoft.com/office/drawing/2014/main" id="{96A4A977-ACA4-4719-BDAA-8FE7A8E4BE47}"/>
              </a:ext>
            </a:extLst>
          </p:cNvPr>
          <p:cNvSpPr/>
          <p:nvPr/>
        </p:nvSpPr>
        <p:spPr>
          <a:xfrm>
            <a:off x="7041507" y="1209070"/>
            <a:ext cx="231779" cy="669585"/>
          </a:xfrm>
          <a:custGeom>
            <a:avLst/>
            <a:gdLst>
              <a:gd name="connsiteX0" fmla="*/ 229249 w 231779"/>
              <a:gd name="connsiteY0" fmla="*/ 672205 h 669584"/>
              <a:gd name="connsiteX1" fmla="*/ 197057 w 231779"/>
              <a:gd name="connsiteY1" fmla="*/ 672205 h 669584"/>
              <a:gd name="connsiteX2" fmla="*/ 197057 w 231779"/>
              <a:gd name="connsiteY2" fmla="*/ 473261 h 669584"/>
              <a:gd name="connsiteX3" fmla="*/ 3264 w 231779"/>
              <a:gd name="connsiteY3" fmla="*/ 27086 h 669584"/>
              <a:gd name="connsiteX4" fmla="*/ 25154 w 231779"/>
              <a:gd name="connsiteY4" fmla="*/ 3264 h 669584"/>
              <a:gd name="connsiteX5" fmla="*/ 229249 w 231779"/>
              <a:gd name="connsiteY5" fmla="*/ 472617 h 669584"/>
              <a:gd name="connsiteX6" fmla="*/ 229249 w 231779"/>
              <a:gd name="connsiteY6" fmla="*/ 672205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669584">
                <a:moveTo>
                  <a:pt x="229249" y="672205"/>
                </a:moveTo>
                <a:lnTo>
                  <a:pt x="197057" y="672205"/>
                </a:lnTo>
                <a:lnTo>
                  <a:pt x="197057" y="473261"/>
                </a:lnTo>
                <a:cubicBezTo>
                  <a:pt x="197057" y="304577"/>
                  <a:pt x="126236" y="142332"/>
                  <a:pt x="3264" y="27086"/>
                </a:cubicBezTo>
                <a:lnTo>
                  <a:pt x="25154" y="3264"/>
                </a:lnTo>
                <a:cubicBezTo>
                  <a:pt x="154564" y="124304"/>
                  <a:pt x="229249" y="295564"/>
                  <a:pt x="229249" y="472617"/>
                </a:cubicBezTo>
                <a:lnTo>
                  <a:pt x="229249" y="672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reeform: Shape 17" title="Timeline Middle Line Items">
            <a:extLst>
              <a:ext uri="{FF2B5EF4-FFF2-40B4-BE49-F238E27FC236}">
                <a16:creationId xmlns:a16="http://schemas.microsoft.com/office/drawing/2014/main" id="{46EAD442-3D14-4528-8889-5F228F201636}"/>
              </a:ext>
            </a:extLst>
          </p:cNvPr>
          <p:cNvSpPr/>
          <p:nvPr/>
        </p:nvSpPr>
        <p:spPr>
          <a:xfrm>
            <a:off x="6183923" y="1036523"/>
            <a:ext cx="882049" cy="199588"/>
          </a:xfrm>
          <a:custGeom>
            <a:avLst/>
            <a:gdLst>
              <a:gd name="connsiteX0" fmla="*/ 25154 w 882049"/>
              <a:gd name="connsiteY0" fmla="*/ 201564 h 199587"/>
              <a:gd name="connsiteX1" fmla="*/ 3264 w 882049"/>
              <a:gd name="connsiteY1" fmla="*/ 178386 h 199587"/>
              <a:gd name="connsiteX2" fmla="*/ 444289 w 882049"/>
              <a:gd name="connsiteY2" fmla="*/ 3264 h 199587"/>
              <a:gd name="connsiteX3" fmla="*/ 883382 w 882049"/>
              <a:gd name="connsiteY3" fmla="*/ 176455 h 199587"/>
              <a:gd name="connsiteX4" fmla="*/ 861492 w 882049"/>
              <a:gd name="connsiteY4" fmla="*/ 200276 h 199587"/>
              <a:gd name="connsiteX5" fmla="*/ 444932 w 882049"/>
              <a:gd name="connsiteY5" fmla="*/ 36099 h 199587"/>
              <a:gd name="connsiteX6" fmla="*/ 25154 w 882049"/>
              <a:gd name="connsiteY6" fmla="*/ 201564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49" h="199587">
                <a:moveTo>
                  <a:pt x="25154" y="201564"/>
                </a:moveTo>
                <a:lnTo>
                  <a:pt x="3264" y="178386"/>
                </a:lnTo>
                <a:cubicBezTo>
                  <a:pt x="123016" y="65716"/>
                  <a:pt x="279468" y="3264"/>
                  <a:pt x="444289" y="3264"/>
                </a:cubicBezTo>
                <a:cubicBezTo>
                  <a:pt x="607822" y="3264"/>
                  <a:pt x="763629" y="64428"/>
                  <a:pt x="883382" y="176455"/>
                </a:cubicBezTo>
                <a:lnTo>
                  <a:pt x="861492" y="200276"/>
                </a:lnTo>
                <a:cubicBezTo>
                  <a:pt x="748177" y="94044"/>
                  <a:pt x="600096" y="36099"/>
                  <a:pt x="444932" y="36099"/>
                </a:cubicBezTo>
                <a:cubicBezTo>
                  <a:pt x="287194" y="34812"/>
                  <a:pt x="138469" y="94044"/>
                  <a:pt x="25154" y="2015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Freeform: Shape 18" title="Timeline Middle Line Items">
            <a:extLst>
              <a:ext uri="{FF2B5EF4-FFF2-40B4-BE49-F238E27FC236}">
                <a16:creationId xmlns:a16="http://schemas.microsoft.com/office/drawing/2014/main" id="{6F9CC81B-5F92-4D6B-883D-62A4BD4F859B}"/>
              </a:ext>
            </a:extLst>
          </p:cNvPr>
          <p:cNvSpPr/>
          <p:nvPr/>
        </p:nvSpPr>
        <p:spPr>
          <a:xfrm>
            <a:off x="5981760" y="1211646"/>
            <a:ext cx="225341" cy="669585"/>
          </a:xfrm>
          <a:custGeom>
            <a:avLst/>
            <a:gdLst>
              <a:gd name="connsiteX0" fmla="*/ 35456 w 225341"/>
              <a:gd name="connsiteY0" fmla="*/ 669630 h 669584"/>
              <a:gd name="connsiteX1" fmla="*/ 3264 w 225341"/>
              <a:gd name="connsiteY1" fmla="*/ 669630 h 669584"/>
              <a:gd name="connsiteX2" fmla="*/ 3264 w 225341"/>
              <a:gd name="connsiteY2" fmla="*/ 470686 h 669584"/>
              <a:gd name="connsiteX3" fmla="*/ 204783 w 225341"/>
              <a:gd name="connsiteY3" fmla="*/ 3264 h 669584"/>
              <a:gd name="connsiteX4" fmla="*/ 226674 w 225341"/>
              <a:gd name="connsiteY4" fmla="*/ 26442 h 669584"/>
              <a:gd name="connsiteX5" fmla="*/ 34812 w 225341"/>
              <a:gd name="connsiteY5" fmla="*/ 470686 h 669584"/>
              <a:gd name="connsiteX6" fmla="*/ 34812 w 225341"/>
              <a:gd name="connsiteY6" fmla="*/ 669630 h 66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341" h="669584">
                <a:moveTo>
                  <a:pt x="35456" y="669630"/>
                </a:moveTo>
                <a:lnTo>
                  <a:pt x="3264" y="669630"/>
                </a:lnTo>
                <a:lnTo>
                  <a:pt x="3264" y="470686"/>
                </a:lnTo>
                <a:cubicBezTo>
                  <a:pt x="3264" y="291701"/>
                  <a:pt x="74729" y="125592"/>
                  <a:pt x="204783" y="3264"/>
                </a:cubicBezTo>
                <a:lnTo>
                  <a:pt x="226674" y="26442"/>
                </a:lnTo>
                <a:cubicBezTo>
                  <a:pt x="103058" y="142975"/>
                  <a:pt x="34812" y="300714"/>
                  <a:pt x="34812" y="470686"/>
                </a:cubicBezTo>
                <a:lnTo>
                  <a:pt x="34812" y="6696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reeform: Shape 19" title="Timeline Middle Line Items">
            <a:extLst>
              <a:ext uri="{FF2B5EF4-FFF2-40B4-BE49-F238E27FC236}">
                <a16:creationId xmlns:a16="http://schemas.microsoft.com/office/drawing/2014/main" id="{30DFC1FA-1403-4A8E-BE1C-BC48E30B851B}"/>
              </a:ext>
            </a:extLst>
          </p:cNvPr>
          <p:cNvSpPr/>
          <p:nvPr/>
        </p:nvSpPr>
        <p:spPr>
          <a:xfrm>
            <a:off x="5981760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reeform: Shape 20" title="Timeline Middle Line Items">
            <a:extLst>
              <a:ext uri="{FF2B5EF4-FFF2-40B4-BE49-F238E27FC236}">
                <a16:creationId xmlns:a16="http://schemas.microsoft.com/office/drawing/2014/main" id="{6174F759-0EC5-4829-9775-028C44D012C5}"/>
              </a:ext>
            </a:extLst>
          </p:cNvPr>
          <p:cNvSpPr/>
          <p:nvPr/>
        </p:nvSpPr>
        <p:spPr>
          <a:xfrm>
            <a:off x="5981760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reeform: Shape 21" title="Timeline Middle Line Items">
            <a:extLst>
              <a:ext uri="{FF2B5EF4-FFF2-40B4-BE49-F238E27FC236}">
                <a16:creationId xmlns:a16="http://schemas.microsoft.com/office/drawing/2014/main" id="{BABE125B-4C54-4236-87A6-307451C685C3}"/>
              </a:ext>
            </a:extLst>
          </p:cNvPr>
          <p:cNvSpPr/>
          <p:nvPr/>
        </p:nvSpPr>
        <p:spPr>
          <a:xfrm>
            <a:off x="598176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2" title="Timeline Middle Line Items">
            <a:extLst>
              <a:ext uri="{FF2B5EF4-FFF2-40B4-BE49-F238E27FC236}">
                <a16:creationId xmlns:a16="http://schemas.microsoft.com/office/drawing/2014/main" id="{0F3909E3-0C93-4327-A575-64EEBAF2C002}"/>
              </a:ext>
            </a:extLst>
          </p:cNvPr>
          <p:cNvSpPr/>
          <p:nvPr/>
        </p:nvSpPr>
        <p:spPr>
          <a:xfrm>
            <a:off x="598176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reeform: Shape 23" title="Timeline Middle Line Items">
            <a:extLst>
              <a:ext uri="{FF2B5EF4-FFF2-40B4-BE49-F238E27FC236}">
                <a16:creationId xmlns:a16="http://schemas.microsoft.com/office/drawing/2014/main" id="{2C48517D-96AF-436C-A4B7-4A5A9F1CEFF1}"/>
              </a:ext>
            </a:extLst>
          </p:cNvPr>
          <p:cNvSpPr/>
          <p:nvPr/>
        </p:nvSpPr>
        <p:spPr>
          <a:xfrm>
            <a:off x="5763501" y="4476516"/>
            <a:ext cx="257533" cy="759721"/>
          </a:xfrm>
          <a:custGeom>
            <a:avLst/>
            <a:gdLst>
              <a:gd name="connsiteX0" fmla="*/ 24510 w 257532"/>
              <a:gd name="connsiteY0" fmla="*/ 761054 h 759721"/>
              <a:gd name="connsiteX1" fmla="*/ 3264 w 257532"/>
              <a:gd name="connsiteY1" fmla="*/ 737232 h 759721"/>
              <a:gd name="connsiteX2" fmla="*/ 222167 w 257532"/>
              <a:gd name="connsiteY2" fmla="*/ 245989 h 759721"/>
              <a:gd name="connsiteX3" fmla="*/ 222167 w 257532"/>
              <a:gd name="connsiteY3" fmla="*/ 3264 h 759721"/>
              <a:gd name="connsiteX4" fmla="*/ 254358 w 257532"/>
              <a:gd name="connsiteY4" fmla="*/ 3264 h 759721"/>
              <a:gd name="connsiteX5" fmla="*/ 254358 w 257532"/>
              <a:gd name="connsiteY5" fmla="*/ 246632 h 759721"/>
              <a:gd name="connsiteX6" fmla="*/ 24510 w 257532"/>
              <a:gd name="connsiteY6" fmla="*/ 761054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59721">
                <a:moveTo>
                  <a:pt x="24510" y="761054"/>
                </a:moveTo>
                <a:lnTo>
                  <a:pt x="3264" y="737232"/>
                </a:lnTo>
                <a:cubicBezTo>
                  <a:pt x="142331" y="612329"/>
                  <a:pt x="222167" y="433343"/>
                  <a:pt x="222167" y="245989"/>
                </a:cubicBezTo>
                <a:lnTo>
                  <a:pt x="222167" y="3264"/>
                </a:lnTo>
                <a:lnTo>
                  <a:pt x="254358" y="3264"/>
                </a:lnTo>
                <a:lnTo>
                  <a:pt x="254358" y="246632"/>
                </a:lnTo>
                <a:cubicBezTo>
                  <a:pt x="253714" y="442357"/>
                  <a:pt x="170016" y="630356"/>
                  <a:pt x="24510" y="7610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: Shape 24" title="Timeline Middle Line Items">
            <a:extLst>
              <a:ext uri="{FF2B5EF4-FFF2-40B4-BE49-F238E27FC236}">
                <a16:creationId xmlns:a16="http://schemas.microsoft.com/office/drawing/2014/main" id="{A46B5838-7678-4417-B16B-2EC7B699C0CE}"/>
              </a:ext>
            </a:extLst>
          </p:cNvPr>
          <p:cNvSpPr/>
          <p:nvPr/>
        </p:nvSpPr>
        <p:spPr>
          <a:xfrm>
            <a:off x="485569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0423 w 933555"/>
              <a:gd name="connsiteY4" fmla="*/ 5195 h 206026"/>
              <a:gd name="connsiteX5" fmla="*/ 931669 w 933555"/>
              <a:gd name="connsiteY5" fmla="*/ 29017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287" y="174523"/>
                  <a:pt x="789382" y="114647"/>
                  <a:pt x="910423" y="5195"/>
                </a:cubicBezTo>
                <a:lnTo>
                  <a:pt x="931669" y="29017"/>
                </a:lnTo>
                <a:cubicBezTo>
                  <a:pt x="804834" y="143619"/>
                  <a:pt x="640013" y="206715"/>
                  <a:pt x="468754" y="206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reeform: Shape 25" title="Timeline Middle Line Items">
            <a:extLst>
              <a:ext uri="{FF2B5EF4-FFF2-40B4-BE49-F238E27FC236}">
                <a16:creationId xmlns:a16="http://schemas.microsoft.com/office/drawing/2014/main" id="{8A8E90F4-2D47-4895-A816-F1089D80C61B}"/>
              </a:ext>
            </a:extLst>
          </p:cNvPr>
          <p:cNvSpPr/>
          <p:nvPr/>
        </p:nvSpPr>
        <p:spPr>
          <a:xfrm>
            <a:off x="4629070" y="4476516"/>
            <a:ext cx="251094" cy="759721"/>
          </a:xfrm>
          <a:custGeom>
            <a:avLst/>
            <a:gdLst>
              <a:gd name="connsiteX0" fmla="*/ 230536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6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6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6" y="7597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reeform: Shape 26" title="Timeline Middle Line Items">
            <a:extLst>
              <a:ext uri="{FF2B5EF4-FFF2-40B4-BE49-F238E27FC236}">
                <a16:creationId xmlns:a16="http://schemas.microsoft.com/office/drawing/2014/main" id="{BB496BAF-AB74-4B2C-971A-FD9A7E77BB33}"/>
              </a:ext>
            </a:extLst>
          </p:cNvPr>
          <p:cNvSpPr/>
          <p:nvPr/>
        </p:nvSpPr>
        <p:spPr>
          <a:xfrm>
            <a:off x="4628426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reeform: Shape 27" title="Timeline Middle Line Items">
            <a:extLst>
              <a:ext uri="{FF2B5EF4-FFF2-40B4-BE49-F238E27FC236}">
                <a16:creationId xmlns:a16="http://schemas.microsoft.com/office/drawing/2014/main" id="{22CCF473-2D0B-46A2-9003-C0CEDC968454}"/>
              </a:ext>
            </a:extLst>
          </p:cNvPr>
          <p:cNvSpPr/>
          <p:nvPr/>
        </p:nvSpPr>
        <p:spPr>
          <a:xfrm>
            <a:off x="4628426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reeform: Shape 28" title="Timeline Middle Line Items">
            <a:extLst>
              <a:ext uri="{FF2B5EF4-FFF2-40B4-BE49-F238E27FC236}">
                <a16:creationId xmlns:a16="http://schemas.microsoft.com/office/drawing/2014/main" id="{01AA4705-43D9-4B25-97F4-C7FC1DD9A6B8}"/>
              </a:ext>
            </a:extLst>
          </p:cNvPr>
          <p:cNvSpPr/>
          <p:nvPr/>
        </p:nvSpPr>
        <p:spPr>
          <a:xfrm>
            <a:off x="4628426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reeform: Shape 29" title="Timeline Middle Line Items">
            <a:extLst>
              <a:ext uri="{FF2B5EF4-FFF2-40B4-BE49-F238E27FC236}">
                <a16:creationId xmlns:a16="http://schemas.microsoft.com/office/drawing/2014/main" id="{BACF0630-4368-4DA1-9737-D8DF0228B900}"/>
              </a:ext>
            </a:extLst>
          </p:cNvPr>
          <p:cNvSpPr/>
          <p:nvPr/>
        </p:nvSpPr>
        <p:spPr>
          <a:xfrm>
            <a:off x="4628426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reeform: Shape 30" title="Timeline Middle Line Items">
            <a:extLst>
              <a:ext uri="{FF2B5EF4-FFF2-40B4-BE49-F238E27FC236}">
                <a16:creationId xmlns:a16="http://schemas.microsoft.com/office/drawing/2014/main" id="{99FE814D-DAD7-47D1-AC3B-378ED005F3B7}"/>
              </a:ext>
            </a:extLst>
          </p:cNvPr>
          <p:cNvSpPr/>
          <p:nvPr/>
        </p:nvSpPr>
        <p:spPr>
          <a:xfrm>
            <a:off x="4448797" y="1223878"/>
            <a:ext cx="212464" cy="656708"/>
          </a:xfrm>
          <a:custGeom>
            <a:avLst/>
            <a:gdLst>
              <a:gd name="connsiteX0" fmla="*/ 215084 w 212464"/>
              <a:gd name="connsiteY0" fmla="*/ 657397 h 656708"/>
              <a:gd name="connsiteX1" fmla="*/ 182893 w 212464"/>
              <a:gd name="connsiteY1" fmla="*/ 657397 h 656708"/>
              <a:gd name="connsiteX2" fmla="*/ 182893 w 212464"/>
              <a:gd name="connsiteY2" fmla="*/ 458453 h 656708"/>
              <a:gd name="connsiteX3" fmla="*/ 3264 w 212464"/>
              <a:gd name="connsiteY3" fmla="*/ 25798 h 656708"/>
              <a:gd name="connsiteX4" fmla="*/ 25798 w 212464"/>
              <a:gd name="connsiteY4" fmla="*/ 3264 h 656708"/>
              <a:gd name="connsiteX5" fmla="*/ 215084 w 212464"/>
              <a:gd name="connsiteY5" fmla="*/ 458453 h 656708"/>
              <a:gd name="connsiteX6" fmla="*/ 21508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215084" y="657397"/>
                </a:moveTo>
                <a:lnTo>
                  <a:pt x="182893" y="657397"/>
                </a:lnTo>
                <a:lnTo>
                  <a:pt x="182893" y="458453"/>
                </a:lnTo>
                <a:cubicBezTo>
                  <a:pt x="182893" y="294920"/>
                  <a:pt x="119154" y="141044"/>
                  <a:pt x="3264" y="25798"/>
                </a:cubicBezTo>
                <a:lnTo>
                  <a:pt x="25798" y="3264"/>
                </a:lnTo>
                <a:cubicBezTo>
                  <a:pt x="148126" y="124948"/>
                  <a:pt x="215084" y="286550"/>
                  <a:pt x="215084" y="458453"/>
                </a:cubicBezTo>
                <a:lnTo>
                  <a:pt x="21508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reeform: Shape 31" title="Timeline Middle Line Items">
            <a:extLst>
              <a:ext uri="{FF2B5EF4-FFF2-40B4-BE49-F238E27FC236}">
                <a16:creationId xmlns:a16="http://schemas.microsoft.com/office/drawing/2014/main" id="{60182AF9-56F7-4EB8-85F2-1BA8541F463C}"/>
              </a:ext>
            </a:extLst>
          </p:cNvPr>
          <p:cNvSpPr/>
          <p:nvPr/>
        </p:nvSpPr>
        <p:spPr>
          <a:xfrm>
            <a:off x="3563528" y="1036523"/>
            <a:ext cx="914241" cy="212464"/>
          </a:xfrm>
          <a:custGeom>
            <a:avLst/>
            <a:gdLst>
              <a:gd name="connsiteX0" fmla="*/ 25798 w 914241"/>
              <a:gd name="connsiteY0" fmla="*/ 214441 h 212464"/>
              <a:gd name="connsiteX1" fmla="*/ 3264 w 914241"/>
              <a:gd name="connsiteY1" fmla="*/ 191907 h 212464"/>
              <a:gd name="connsiteX2" fmla="*/ 457809 w 914241"/>
              <a:gd name="connsiteY2" fmla="*/ 3264 h 212464"/>
              <a:gd name="connsiteX3" fmla="*/ 911067 w 914241"/>
              <a:gd name="connsiteY3" fmla="*/ 190619 h 212464"/>
              <a:gd name="connsiteX4" fmla="*/ 888533 w 914241"/>
              <a:gd name="connsiteY4" fmla="*/ 213153 h 212464"/>
              <a:gd name="connsiteX5" fmla="*/ 457809 w 914241"/>
              <a:gd name="connsiteY5" fmla="*/ 35456 h 212464"/>
              <a:gd name="connsiteX6" fmla="*/ 25798 w 914241"/>
              <a:gd name="connsiteY6" fmla="*/ 214441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1" h="212464">
                <a:moveTo>
                  <a:pt x="25798" y="214441"/>
                </a:moveTo>
                <a:lnTo>
                  <a:pt x="3264" y="191907"/>
                </a:lnTo>
                <a:cubicBezTo>
                  <a:pt x="124948" y="70222"/>
                  <a:pt x="285906" y="3264"/>
                  <a:pt x="457809" y="3264"/>
                </a:cubicBezTo>
                <a:cubicBezTo>
                  <a:pt x="629068" y="3264"/>
                  <a:pt x="790026" y="69579"/>
                  <a:pt x="911067" y="190619"/>
                </a:cubicBezTo>
                <a:lnTo>
                  <a:pt x="888533" y="213153"/>
                </a:lnTo>
                <a:cubicBezTo>
                  <a:pt x="773287" y="98551"/>
                  <a:pt x="620055" y="35456"/>
                  <a:pt x="457809" y="35456"/>
                </a:cubicBezTo>
                <a:cubicBezTo>
                  <a:pt x="294276" y="34812"/>
                  <a:pt x="141044" y="98551"/>
                  <a:pt x="25798" y="2144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reeform: Shape 32" title="Timeline Middle Line Items">
            <a:extLst>
              <a:ext uri="{FF2B5EF4-FFF2-40B4-BE49-F238E27FC236}">
                <a16:creationId xmlns:a16="http://schemas.microsoft.com/office/drawing/2014/main" id="{492687F0-26DD-4ECA-B9FB-304567A2A51A}"/>
              </a:ext>
            </a:extLst>
          </p:cNvPr>
          <p:cNvSpPr/>
          <p:nvPr/>
        </p:nvSpPr>
        <p:spPr>
          <a:xfrm>
            <a:off x="3375529" y="1225166"/>
            <a:ext cx="212464" cy="656708"/>
          </a:xfrm>
          <a:custGeom>
            <a:avLst/>
            <a:gdLst>
              <a:gd name="connsiteX0" fmla="*/ 35456 w 212464"/>
              <a:gd name="connsiteY0" fmla="*/ 656109 h 656708"/>
              <a:gd name="connsiteX1" fmla="*/ 3264 w 212464"/>
              <a:gd name="connsiteY1" fmla="*/ 656109 h 656708"/>
              <a:gd name="connsiteX2" fmla="*/ 3264 w 212464"/>
              <a:gd name="connsiteY2" fmla="*/ 457165 h 656708"/>
              <a:gd name="connsiteX3" fmla="*/ 191263 w 212464"/>
              <a:gd name="connsiteY3" fmla="*/ 3264 h 656708"/>
              <a:gd name="connsiteX4" fmla="*/ 213797 w 212464"/>
              <a:gd name="connsiteY4" fmla="*/ 25798 h 656708"/>
              <a:gd name="connsiteX5" fmla="*/ 35456 w 212464"/>
              <a:gd name="connsiteY5" fmla="*/ 457165 h 656708"/>
              <a:gd name="connsiteX6" fmla="*/ 35456 w 212464"/>
              <a:gd name="connsiteY6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5456" y="656109"/>
                </a:moveTo>
                <a:lnTo>
                  <a:pt x="3264" y="656109"/>
                </a:lnTo>
                <a:lnTo>
                  <a:pt x="3264" y="457165"/>
                </a:lnTo>
                <a:cubicBezTo>
                  <a:pt x="3264" y="285906"/>
                  <a:pt x="70222" y="124304"/>
                  <a:pt x="191263" y="3264"/>
                </a:cubicBezTo>
                <a:lnTo>
                  <a:pt x="213797" y="25798"/>
                </a:lnTo>
                <a:cubicBezTo>
                  <a:pt x="98551" y="141044"/>
                  <a:pt x="35456" y="294276"/>
                  <a:pt x="35456" y="457165"/>
                </a:cubicBezTo>
                <a:lnTo>
                  <a:pt x="35456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reeform: Shape 33" title="Timeline Middle Line Items">
            <a:extLst>
              <a:ext uri="{FF2B5EF4-FFF2-40B4-BE49-F238E27FC236}">
                <a16:creationId xmlns:a16="http://schemas.microsoft.com/office/drawing/2014/main" id="{1C77ECEE-951D-4101-90A5-AD8D484BEFCB}"/>
              </a:ext>
            </a:extLst>
          </p:cNvPr>
          <p:cNvSpPr/>
          <p:nvPr/>
        </p:nvSpPr>
        <p:spPr>
          <a:xfrm>
            <a:off x="337552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Freeform: Shape 34" title="Timeline Middle Line Items">
            <a:extLst>
              <a:ext uri="{FF2B5EF4-FFF2-40B4-BE49-F238E27FC236}">
                <a16:creationId xmlns:a16="http://schemas.microsoft.com/office/drawing/2014/main" id="{C3408454-5910-4E1A-9702-D42583B839DE}"/>
              </a:ext>
            </a:extLst>
          </p:cNvPr>
          <p:cNvSpPr/>
          <p:nvPr/>
        </p:nvSpPr>
        <p:spPr>
          <a:xfrm>
            <a:off x="337552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: Shape 35" title="Timeline Middle Line Items">
            <a:extLst>
              <a:ext uri="{FF2B5EF4-FFF2-40B4-BE49-F238E27FC236}">
                <a16:creationId xmlns:a16="http://schemas.microsoft.com/office/drawing/2014/main" id="{B9DDC2B0-1D96-4CA0-A93B-0CEF0A9C1A0E}"/>
              </a:ext>
            </a:extLst>
          </p:cNvPr>
          <p:cNvSpPr/>
          <p:nvPr/>
        </p:nvSpPr>
        <p:spPr>
          <a:xfrm>
            <a:off x="337552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reeform: Shape 36" title="Timeline Middle Line Items">
            <a:extLst>
              <a:ext uri="{FF2B5EF4-FFF2-40B4-BE49-F238E27FC236}">
                <a16:creationId xmlns:a16="http://schemas.microsoft.com/office/drawing/2014/main" id="{1EDEAC20-2349-450B-B8E8-776D8661A3CB}"/>
              </a:ext>
            </a:extLst>
          </p:cNvPr>
          <p:cNvSpPr/>
          <p:nvPr/>
        </p:nvSpPr>
        <p:spPr>
          <a:xfrm>
            <a:off x="337552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Freeform: Shape 37" title="Timeline Middle Line Items">
            <a:extLst>
              <a:ext uri="{FF2B5EF4-FFF2-40B4-BE49-F238E27FC236}">
                <a16:creationId xmlns:a16="http://schemas.microsoft.com/office/drawing/2014/main" id="{8ED17203-8757-4285-869A-61B0B97137F7}"/>
              </a:ext>
            </a:extLst>
          </p:cNvPr>
          <p:cNvSpPr/>
          <p:nvPr/>
        </p:nvSpPr>
        <p:spPr>
          <a:xfrm>
            <a:off x="3157270" y="4476516"/>
            <a:ext cx="251094" cy="759721"/>
          </a:xfrm>
          <a:custGeom>
            <a:avLst/>
            <a:gdLst>
              <a:gd name="connsiteX0" fmla="*/ 25154 w 251094"/>
              <a:gd name="connsiteY0" fmla="*/ 760410 h 759721"/>
              <a:gd name="connsiteX1" fmla="*/ 3264 w 251094"/>
              <a:gd name="connsiteY1" fmla="*/ 736588 h 759721"/>
              <a:gd name="connsiteX2" fmla="*/ 220879 w 251094"/>
              <a:gd name="connsiteY2" fmla="*/ 246632 h 759721"/>
              <a:gd name="connsiteX3" fmla="*/ 220879 w 251094"/>
              <a:gd name="connsiteY3" fmla="*/ 3264 h 759721"/>
              <a:gd name="connsiteX4" fmla="*/ 253071 w 251094"/>
              <a:gd name="connsiteY4" fmla="*/ 3264 h 759721"/>
              <a:gd name="connsiteX5" fmla="*/ 253071 w 251094"/>
              <a:gd name="connsiteY5" fmla="*/ 246632 h 759721"/>
              <a:gd name="connsiteX6" fmla="*/ 25154 w 251094"/>
              <a:gd name="connsiteY6" fmla="*/ 760410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5154" y="760410"/>
                </a:moveTo>
                <a:lnTo>
                  <a:pt x="3264" y="736588"/>
                </a:lnTo>
                <a:cubicBezTo>
                  <a:pt x="141688" y="611685"/>
                  <a:pt x="220879" y="432700"/>
                  <a:pt x="220879" y="246632"/>
                </a:cubicBezTo>
                <a:lnTo>
                  <a:pt x="220879" y="3264"/>
                </a:lnTo>
                <a:lnTo>
                  <a:pt x="253071" y="3264"/>
                </a:lnTo>
                <a:lnTo>
                  <a:pt x="253071" y="246632"/>
                </a:lnTo>
                <a:cubicBezTo>
                  <a:pt x="253714" y="441713"/>
                  <a:pt x="170016" y="629068"/>
                  <a:pt x="25154" y="7604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reeform: Shape 38" title="Timeline Middle Line Items">
            <a:extLst>
              <a:ext uri="{FF2B5EF4-FFF2-40B4-BE49-F238E27FC236}">
                <a16:creationId xmlns:a16="http://schemas.microsoft.com/office/drawing/2014/main" id="{86BA913D-2D5A-4089-BA34-2E94B2CE8994}"/>
              </a:ext>
            </a:extLst>
          </p:cNvPr>
          <p:cNvSpPr/>
          <p:nvPr/>
        </p:nvSpPr>
        <p:spPr>
          <a:xfrm>
            <a:off x="2249468" y="5208553"/>
            <a:ext cx="933556" cy="206026"/>
          </a:xfrm>
          <a:custGeom>
            <a:avLst/>
            <a:gdLst>
              <a:gd name="connsiteX0" fmla="*/ 468754 w 933555"/>
              <a:gd name="connsiteY0" fmla="*/ 206715 h 206026"/>
              <a:gd name="connsiteX1" fmla="*/ 3264 w 933555"/>
              <a:gd name="connsiteY1" fmla="*/ 27086 h 206026"/>
              <a:gd name="connsiteX2" fmla="*/ 25154 w 933555"/>
              <a:gd name="connsiteY2" fmla="*/ 3264 h 206026"/>
              <a:gd name="connsiteX3" fmla="*/ 468754 w 933555"/>
              <a:gd name="connsiteY3" fmla="*/ 174523 h 206026"/>
              <a:gd name="connsiteX4" fmla="*/ 911711 w 933555"/>
              <a:gd name="connsiteY4" fmla="*/ 4552 h 206026"/>
              <a:gd name="connsiteX5" fmla="*/ 933601 w 933555"/>
              <a:gd name="connsiteY5" fmla="*/ 28373 h 206026"/>
              <a:gd name="connsiteX6" fmla="*/ 468754 w 933555"/>
              <a:gd name="connsiteY6" fmla="*/ 206715 h 20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555" h="206026">
                <a:moveTo>
                  <a:pt x="468754" y="206715"/>
                </a:moveTo>
                <a:cubicBezTo>
                  <a:pt x="296207" y="206715"/>
                  <a:pt x="131386" y="142976"/>
                  <a:pt x="3264" y="27086"/>
                </a:cubicBezTo>
                <a:lnTo>
                  <a:pt x="25154" y="3264"/>
                </a:lnTo>
                <a:cubicBezTo>
                  <a:pt x="146838" y="113359"/>
                  <a:pt x="304577" y="174523"/>
                  <a:pt x="468754" y="174523"/>
                </a:cubicBezTo>
                <a:cubicBezTo>
                  <a:pt x="632931" y="174523"/>
                  <a:pt x="790026" y="114003"/>
                  <a:pt x="911711" y="4552"/>
                </a:cubicBezTo>
                <a:lnTo>
                  <a:pt x="933601" y="28373"/>
                </a:lnTo>
                <a:cubicBezTo>
                  <a:pt x="805478" y="143619"/>
                  <a:pt x="640657" y="206715"/>
                  <a:pt x="468754" y="20671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 title="Timeline Middle Line Items">
            <a:extLst>
              <a:ext uri="{FF2B5EF4-FFF2-40B4-BE49-F238E27FC236}">
                <a16:creationId xmlns:a16="http://schemas.microsoft.com/office/drawing/2014/main" id="{54C326DD-3C87-45D7-B6D9-0761D6CD0F03}"/>
              </a:ext>
            </a:extLst>
          </p:cNvPr>
          <p:cNvSpPr/>
          <p:nvPr/>
        </p:nvSpPr>
        <p:spPr>
          <a:xfrm>
            <a:off x="2022195" y="4476516"/>
            <a:ext cx="251094" cy="759721"/>
          </a:xfrm>
          <a:custGeom>
            <a:avLst/>
            <a:gdLst>
              <a:gd name="connsiteX0" fmla="*/ 230537 w 251094"/>
              <a:gd name="connsiteY0" fmla="*/ 759766 h 759721"/>
              <a:gd name="connsiteX1" fmla="*/ 3264 w 251094"/>
              <a:gd name="connsiteY1" fmla="*/ 246632 h 759721"/>
              <a:gd name="connsiteX2" fmla="*/ 3264 w 251094"/>
              <a:gd name="connsiteY2" fmla="*/ 3264 h 759721"/>
              <a:gd name="connsiteX3" fmla="*/ 35456 w 251094"/>
              <a:gd name="connsiteY3" fmla="*/ 3264 h 759721"/>
              <a:gd name="connsiteX4" fmla="*/ 35456 w 251094"/>
              <a:gd name="connsiteY4" fmla="*/ 246632 h 759721"/>
              <a:gd name="connsiteX5" fmla="*/ 252427 w 251094"/>
              <a:gd name="connsiteY5" fmla="*/ 735944 h 759721"/>
              <a:gd name="connsiteX6" fmla="*/ 230537 w 251094"/>
              <a:gd name="connsiteY6" fmla="*/ 759766 h 75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59721">
                <a:moveTo>
                  <a:pt x="230537" y="759766"/>
                </a:moveTo>
                <a:cubicBezTo>
                  <a:pt x="85674" y="628424"/>
                  <a:pt x="3264" y="441713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32700"/>
                  <a:pt x="114647" y="611041"/>
                  <a:pt x="252427" y="735944"/>
                </a:cubicBezTo>
                <a:lnTo>
                  <a:pt x="230537" y="759766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Freeform: Shape 40" title="Timeline Middle Line Items">
            <a:extLst>
              <a:ext uri="{FF2B5EF4-FFF2-40B4-BE49-F238E27FC236}">
                <a16:creationId xmlns:a16="http://schemas.microsoft.com/office/drawing/2014/main" id="{BE23E483-11DF-4F80-BB74-705150F0D5A8}"/>
              </a:ext>
            </a:extLst>
          </p:cNvPr>
          <p:cNvSpPr/>
          <p:nvPr/>
        </p:nvSpPr>
        <p:spPr>
          <a:xfrm>
            <a:off x="202219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2" name="Freeform: Shape 41" title="Timeline Middle Line Items">
            <a:extLst>
              <a:ext uri="{FF2B5EF4-FFF2-40B4-BE49-F238E27FC236}">
                <a16:creationId xmlns:a16="http://schemas.microsoft.com/office/drawing/2014/main" id="{F8F69335-31C9-4D38-A2AC-5CB613D8D5D1}"/>
              </a:ext>
            </a:extLst>
          </p:cNvPr>
          <p:cNvSpPr/>
          <p:nvPr/>
        </p:nvSpPr>
        <p:spPr>
          <a:xfrm>
            <a:off x="202219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3" name="Freeform: Shape 42" title="Timeline Middle Line Items">
            <a:extLst>
              <a:ext uri="{FF2B5EF4-FFF2-40B4-BE49-F238E27FC236}">
                <a16:creationId xmlns:a16="http://schemas.microsoft.com/office/drawing/2014/main" id="{DCE88582-0F1E-4B47-9695-C5A935D04309}"/>
              </a:ext>
            </a:extLst>
          </p:cNvPr>
          <p:cNvSpPr/>
          <p:nvPr/>
        </p:nvSpPr>
        <p:spPr>
          <a:xfrm>
            <a:off x="202219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Freeform: Shape 43" title="Timeline Middle Line Items">
            <a:extLst>
              <a:ext uri="{FF2B5EF4-FFF2-40B4-BE49-F238E27FC236}">
                <a16:creationId xmlns:a16="http://schemas.microsoft.com/office/drawing/2014/main" id="{5F078F64-759A-4ECA-82C3-211D71E2916F}"/>
              </a:ext>
            </a:extLst>
          </p:cNvPr>
          <p:cNvSpPr/>
          <p:nvPr/>
        </p:nvSpPr>
        <p:spPr>
          <a:xfrm>
            <a:off x="1841278" y="1222591"/>
            <a:ext cx="218903" cy="656708"/>
          </a:xfrm>
          <a:custGeom>
            <a:avLst/>
            <a:gdLst>
              <a:gd name="connsiteX0" fmla="*/ 216372 w 218902"/>
              <a:gd name="connsiteY0" fmla="*/ 658685 h 656708"/>
              <a:gd name="connsiteX1" fmla="*/ 184181 w 218902"/>
              <a:gd name="connsiteY1" fmla="*/ 658685 h 656708"/>
              <a:gd name="connsiteX2" fmla="*/ 184181 w 218902"/>
              <a:gd name="connsiteY2" fmla="*/ 459741 h 656708"/>
              <a:gd name="connsiteX3" fmla="*/ 3264 w 218902"/>
              <a:gd name="connsiteY3" fmla="*/ 26442 h 656708"/>
              <a:gd name="connsiteX4" fmla="*/ 25798 w 218902"/>
              <a:gd name="connsiteY4" fmla="*/ 3264 h 656708"/>
              <a:gd name="connsiteX5" fmla="*/ 215728 w 218902"/>
              <a:gd name="connsiteY5" fmla="*/ 459741 h 656708"/>
              <a:gd name="connsiteX6" fmla="*/ 215728 w 218902"/>
              <a:gd name="connsiteY6" fmla="*/ 658685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56708">
                <a:moveTo>
                  <a:pt x="216372" y="658685"/>
                </a:moveTo>
                <a:lnTo>
                  <a:pt x="184181" y="658685"/>
                </a:lnTo>
                <a:lnTo>
                  <a:pt x="184181" y="459741"/>
                </a:lnTo>
                <a:cubicBezTo>
                  <a:pt x="184181" y="295564"/>
                  <a:pt x="119798" y="141688"/>
                  <a:pt x="3264" y="26442"/>
                </a:cubicBezTo>
                <a:lnTo>
                  <a:pt x="25798" y="3264"/>
                </a:lnTo>
                <a:cubicBezTo>
                  <a:pt x="148770" y="124948"/>
                  <a:pt x="215728" y="287194"/>
                  <a:pt x="215728" y="459741"/>
                </a:cubicBezTo>
                <a:lnTo>
                  <a:pt x="215728" y="6586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reeform: Shape 44" title="Timeline Middle Line Items">
            <a:extLst>
              <a:ext uri="{FF2B5EF4-FFF2-40B4-BE49-F238E27FC236}">
                <a16:creationId xmlns:a16="http://schemas.microsoft.com/office/drawing/2014/main" id="{50CBBE3E-3410-45C7-A333-A5011703D88B}"/>
              </a:ext>
            </a:extLst>
          </p:cNvPr>
          <p:cNvSpPr/>
          <p:nvPr/>
        </p:nvSpPr>
        <p:spPr>
          <a:xfrm>
            <a:off x="957941" y="1035880"/>
            <a:ext cx="907803" cy="212464"/>
          </a:xfrm>
          <a:custGeom>
            <a:avLst/>
            <a:gdLst>
              <a:gd name="connsiteX0" fmla="*/ 25798 w 907802"/>
              <a:gd name="connsiteY0" fmla="*/ 213797 h 212464"/>
              <a:gd name="connsiteX1" fmla="*/ 3264 w 907802"/>
              <a:gd name="connsiteY1" fmla="*/ 191263 h 212464"/>
              <a:gd name="connsiteX2" fmla="*/ 457165 w 907802"/>
              <a:gd name="connsiteY2" fmla="*/ 3264 h 212464"/>
              <a:gd name="connsiteX3" fmla="*/ 909779 w 907802"/>
              <a:gd name="connsiteY3" fmla="*/ 189331 h 212464"/>
              <a:gd name="connsiteX4" fmla="*/ 887245 w 907802"/>
              <a:gd name="connsiteY4" fmla="*/ 212509 h 212464"/>
              <a:gd name="connsiteX5" fmla="*/ 457165 w 907802"/>
              <a:gd name="connsiteY5" fmla="*/ 35456 h 212464"/>
              <a:gd name="connsiteX6" fmla="*/ 25798 w 907802"/>
              <a:gd name="connsiteY6" fmla="*/ 213797 h 21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802" h="212464">
                <a:moveTo>
                  <a:pt x="25798" y="213797"/>
                </a:moveTo>
                <a:lnTo>
                  <a:pt x="3264" y="191263"/>
                </a:lnTo>
                <a:cubicBezTo>
                  <a:pt x="124304" y="70222"/>
                  <a:pt x="285262" y="3264"/>
                  <a:pt x="457165" y="3264"/>
                </a:cubicBezTo>
                <a:cubicBezTo>
                  <a:pt x="627781" y="3264"/>
                  <a:pt x="788739" y="69579"/>
                  <a:pt x="909779" y="189331"/>
                </a:cubicBezTo>
                <a:lnTo>
                  <a:pt x="887245" y="212509"/>
                </a:lnTo>
                <a:cubicBezTo>
                  <a:pt x="771999" y="98551"/>
                  <a:pt x="619411" y="35456"/>
                  <a:pt x="457165" y="35456"/>
                </a:cubicBezTo>
                <a:cubicBezTo>
                  <a:pt x="294276" y="35456"/>
                  <a:pt x="141044" y="99195"/>
                  <a:pt x="25798" y="213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Freeform: Shape 45" title="Timeline Middle Line Items">
            <a:extLst>
              <a:ext uri="{FF2B5EF4-FFF2-40B4-BE49-F238E27FC236}">
                <a16:creationId xmlns:a16="http://schemas.microsoft.com/office/drawing/2014/main" id="{422754E0-E479-4428-9DB4-C03C6AFFF5DF}"/>
              </a:ext>
            </a:extLst>
          </p:cNvPr>
          <p:cNvSpPr/>
          <p:nvPr/>
        </p:nvSpPr>
        <p:spPr>
          <a:xfrm>
            <a:off x="768655" y="1223878"/>
            <a:ext cx="212464" cy="656708"/>
          </a:xfrm>
          <a:custGeom>
            <a:avLst/>
            <a:gdLst>
              <a:gd name="connsiteX0" fmla="*/ 3264 w 212464"/>
              <a:gd name="connsiteY0" fmla="*/ 657397 h 656708"/>
              <a:gd name="connsiteX1" fmla="*/ 3264 w 212464"/>
              <a:gd name="connsiteY1" fmla="*/ 458453 h 656708"/>
              <a:gd name="connsiteX2" fmla="*/ 191907 w 212464"/>
              <a:gd name="connsiteY2" fmla="*/ 3264 h 656708"/>
              <a:gd name="connsiteX3" fmla="*/ 214441 w 212464"/>
              <a:gd name="connsiteY3" fmla="*/ 25798 h 656708"/>
              <a:gd name="connsiteX4" fmla="*/ 34812 w 212464"/>
              <a:gd name="connsiteY4" fmla="*/ 457809 h 656708"/>
              <a:gd name="connsiteX5" fmla="*/ 34812 w 212464"/>
              <a:gd name="connsiteY5" fmla="*/ 656753 h 656708"/>
              <a:gd name="connsiteX6" fmla="*/ 3264 w 212464"/>
              <a:gd name="connsiteY6" fmla="*/ 657397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64" h="656708">
                <a:moveTo>
                  <a:pt x="3264" y="657397"/>
                </a:moveTo>
                <a:lnTo>
                  <a:pt x="3264" y="458453"/>
                </a:lnTo>
                <a:cubicBezTo>
                  <a:pt x="3264" y="286550"/>
                  <a:pt x="70222" y="124948"/>
                  <a:pt x="191907" y="3264"/>
                </a:cubicBezTo>
                <a:lnTo>
                  <a:pt x="214441" y="25798"/>
                </a:lnTo>
                <a:cubicBezTo>
                  <a:pt x="98551" y="141044"/>
                  <a:pt x="34812" y="294920"/>
                  <a:pt x="34812" y="457809"/>
                </a:cubicBezTo>
                <a:lnTo>
                  <a:pt x="34812" y="656753"/>
                </a:lnTo>
                <a:lnTo>
                  <a:pt x="3264" y="6573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reeform: Shape 46" title="Timeline Middle Line Items">
            <a:extLst>
              <a:ext uri="{FF2B5EF4-FFF2-40B4-BE49-F238E27FC236}">
                <a16:creationId xmlns:a16="http://schemas.microsoft.com/office/drawing/2014/main" id="{5B16B4F8-482F-44C0-A0C5-E31CB02F9A5E}"/>
              </a:ext>
            </a:extLst>
          </p:cNvPr>
          <p:cNvSpPr/>
          <p:nvPr/>
        </p:nvSpPr>
        <p:spPr>
          <a:xfrm>
            <a:off x="769298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Freeform: Shape 47" title="Timeline Middle Line Items">
            <a:extLst>
              <a:ext uri="{FF2B5EF4-FFF2-40B4-BE49-F238E27FC236}">
                <a16:creationId xmlns:a16="http://schemas.microsoft.com/office/drawing/2014/main" id="{8028092C-6428-40FF-AF75-19C700B75B3C}"/>
              </a:ext>
            </a:extLst>
          </p:cNvPr>
          <p:cNvSpPr/>
          <p:nvPr/>
        </p:nvSpPr>
        <p:spPr>
          <a:xfrm>
            <a:off x="769298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reeform: Shape 48" title="Timeline Left Line Items">
            <a:extLst>
              <a:ext uri="{FF2B5EF4-FFF2-40B4-BE49-F238E27FC236}">
                <a16:creationId xmlns:a16="http://schemas.microsoft.com/office/drawing/2014/main" id="{AB9F8340-FA50-4A41-A725-0D226512B1C2}"/>
              </a:ext>
            </a:extLst>
          </p:cNvPr>
          <p:cNvSpPr/>
          <p:nvPr/>
        </p:nvSpPr>
        <p:spPr>
          <a:xfrm>
            <a:off x="905147" y="961835"/>
            <a:ext cx="1017254" cy="238218"/>
          </a:xfrm>
          <a:custGeom>
            <a:avLst/>
            <a:gdLst>
              <a:gd name="connsiteX0" fmla="*/ 25798 w 1017254"/>
              <a:gd name="connsiteY0" fmla="*/ 235048 h 238217"/>
              <a:gd name="connsiteX1" fmla="*/ 3264 w 1017254"/>
              <a:gd name="connsiteY1" fmla="*/ 212513 h 238217"/>
              <a:gd name="connsiteX2" fmla="*/ 509960 w 1017254"/>
              <a:gd name="connsiteY2" fmla="*/ 3268 h 238217"/>
              <a:gd name="connsiteX3" fmla="*/ 1015367 w 1017254"/>
              <a:gd name="connsiteY3" fmla="*/ 210582 h 238217"/>
              <a:gd name="connsiteX4" fmla="*/ 992833 w 1017254"/>
              <a:gd name="connsiteY4" fmla="*/ 233116 h 238217"/>
              <a:gd name="connsiteX5" fmla="*/ 509960 w 1017254"/>
              <a:gd name="connsiteY5" fmla="*/ 34816 h 238217"/>
              <a:gd name="connsiteX6" fmla="*/ 25798 w 1017254"/>
              <a:gd name="connsiteY6" fmla="*/ 235048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5048"/>
                </a:moveTo>
                <a:lnTo>
                  <a:pt x="3264" y="212513"/>
                </a:lnTo>
                <a:cubicBezTo>
                  <a:pt x="138469" y="77309"/>
                  <a:pt x="318742" y="3268"/>
                  <a:pt x="509960" y="3268"/>
                </a:cubicBezTo>
                <a:cubicBezTo>
                  <a:pt x="700534" y="2624"/>
                  <a:pt x="880163" y="76665"/>
                  <a:pt x="1015367" y="210582"/>
                </a:cubicBezTo>
                <a:lnTo>
                  <a:pt x="992833" y="233116"/>
                </a:lnTo>
                <a:cubicBezTo>
                  <a:pt x="863423" y="105637"/>
                  <a:pt x="691520" y="34816"/>
                  <a:pt x="509960" y="34816"/>
                </a:cubicBezTo>
                <a:cubicBezTo>
                  <a:pt x="327111" y="34816"/>
                  <a:pt x="155208" y="105637"/>
                  <a:pt x="25798" y="2350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Freeform: Shape 49" title="Timeline Left Line Items">
            <a:extLst>
              <a:ext uri="{FF2B5EF4-FFF2-40B4-BE49-F238E27FC236}">
                <a16:creationId xmlns:a16="http://schemas.microsoft.com/office/drawing/2014/main" id="{50A87694-43D2-4821-9E1A-3F22BEE77F9D}"/>
              </a:ext>
            </a:extLst>
          </p:cNvPr>
          <p:cNvSpPr/>
          <p:nvPr/>
        </p:nvSpPr>
        <p:spPr>
          <a:xfrm>
            <a:off x="1894072" y="1169797"/>
            <a:ext cx="238218" cy="714653"/>
          </a:xfrm>
          <a:custGeom>
            <a:avLst/>
            <a:gdLst>
              <a:gd name="connsiteX0" fmla="*/ 238263 w 238217"/>
              <a:gd name="connsiteY0" fmla="*/ 711479 h 714653"/>
              <a:gd name="connsiteX1" fmla="*/ 206071 w 238217"/>
              <a:gd name="connsiteY1" fmla="*/ 711479 h 714653"/>
              <a:gd name="connsiteX2" fmla="*/ 206071 w 238217"/>
              <a:gd name="connsiteY2" fmla="*/ 512535 h 714653"/>
              <a:gd name="connsiteX3" fmla="*/ 3264 w 238217"/>
              <a:gd name="connsiteY3" fmla="*/ 25798 h 714653"/>
              <a:gd name="connsiteX4" fmla="*/ 25798 w 238217"/>
              <a:gd name="connsiteY4" fmla="*/ 3264 h 714653"/>
              <a:gd name="connsiteX5" fmla="*/ 237619 w 238217"/>
              <a:gd name="connsiteY5" fmla="*/ 512535 h 714653"/>
              <a:gd name="connsiteX6" fmla="*/ 237619 w 238217"/>
              <a:gd name="connsiteY6" fmla="*/ 711479 h 7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14653">
                <a:moveTo>
                  <a:pt x="238263" y="711479"/>
                </a:moveTo>
                <a:lnTo>
                  <a:pt x="206071" y="711479"/>
                </a:lnTo>
                <a:lnTo>
                  <a:pt x="206071" y="512535"/>
                </a:lnTo>
                <a:cubicBezTo>
                  <a:pt x="206071" y="328399"/>
                  <a:pt x="133962" y="155852"/>
                  <a:pt x="3264" y="25798"/>
                </a:cubicBezTo>
                <a:lnTo>
                  <a:pt x="25798" y="3264"/>
                </a:lnTo>
                <a:cubicBezTo>
                  <a:pt x="162290" y="139112"/>
                  <a:pt x="237619" y="320029"/>
                  <a:pt x="237619" y="512535"/>
                </a:cubicBezTo>
                <a:lnTo>
                  <a:pt x="237619" y="7114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Freeform: Shape 50" title="Timeline Left Line Items">
            <a:extLst>
              <a:ext uri="{FF2B5EF4-FFF2-40B4-BE49-F238E27FC236}">
                <a16:creationId xmlns:a16="http://schemas.microsoft.com/office/drawing/2014/main" id="{6B459978-4C69-44D6-B56D-63EB19B70EE1}"/>
              </a:ext>
            </a:extLst>
          </p:cNvPr>
          <p:cNvSpPr/>
          <p:nvPr/>
        </p:nvSpPr>
        <p:spPr>
          <a:xfrm>
            <a:off x="2096879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reeform: Shape 51" title="Timeline Left Line Items">
            <a:extLst>
              <a:ext uri="{FF2B5EF4-FFF2-40B4-BE49-F238E27FC236}">
                <a16:creationId xmlns:a16="http://schemas.microsoft.com/office/drawing/2014/main" id="{8F8AEB8C-397F-42EF-A307-983C92DF614E}"/>
              </a:ext>
            </a:extLst>
          </p:cNvPr>
          <p:cNvSpPr/>
          <p:nvPr/>
        </p:nvSpPr>
        <p:spPr>
          <a:xfrm>
            <a:off x="2096879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3" name="Freeform: Shape 52" title="Timeline Left Line Items">
            <a:extLst>
              <a:ext uri="{FF2B5EF4-FFF2-40B4-BE49-F238E27FC236}">
                <a16:creationId xmlns:a16="http://schemas.microsoft.com/office/drawing/2014/main" id="{B9560394-ACA9-476A-AA1C-98FA4D7EBC4F}"/>
              </a:ext>
            </a:extLst>
          </p:cNvPr>
          <p:cNvSpPr/>
          <p:nvPr/>
        </p:nvSpPr>
        <p:spPr>
          <a:xfrm>
            <a:off x="2096879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4" name="Freeform: Shape 53" title="Timeline Left Line Items">
            <a:extLst>
              <a:ext uri="{FF2B5EF4-FFF2-40B4-BE49-F238E27FC236}">
                <a16:creationId xmlns:a16="http://schemas.microsoft.com/office/drawing/2014/main" id="{3C1D1D21-CC1F-466A-8A30-D836796FFD2C}"/>
              </a:ext>
            </a:extLst>
          </p:cNvPr>
          <p:cNvSpPr/>
          <p:nvPr/>
        </p:nvSpPr>
        <p:spPr>
          <a:xfrm>
            <a:off x="2096879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5" name="Freeform: Shape 54" title="Timeline Left Line Items">
            <a:extLst>
              <a:ext uri="{FF2B5EF4-FFF2-40B4-BE49-F238E27FC236}">
                <a16:creationId xmlns:a16="http://schemas.microsoft.com/office/drawing/2014/main" id="{AFB7CAE6-295C-4229-9042-7A34235D2D84}"/>
              </a:ext>
            </a:extLst>
          </p:cNvPr>
          <p:cNvSpPr/>
          <p:nvPr/>
        </p:nvSpPr>
        <p:spPr>
          <a:xfrm>
            <a:off x="2097523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7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8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7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6" name="Freeform: Shape 55" title="Timeline Left Line Items">
            <a:extLst>
              <a:ext uri="{FF2B5EF4-FFF2-40B4-BE49-F238E27FC236}">
                <a16:creationId xmlns:a16="http://schemas.microsoft.com/office/drawing/2014/main" id="{61B15418-BA1F-41EC-910B-C200570B42F0}"/>
              </a:ext>
            </a:extLst>
          </p:cNvPr>
          <p:cNvSpPr/>
          <p:nvPr/>
        </p:nvSpPr>
        <p:spPr>
          <a:xfrm>
            <a:off x="2302905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834 w 824104"/>
              <a:gd name="connsiteY4" fmla="*/ 3908 h 186711"/>
              <a:gd name="connsiteX5" fmla="*/ 826081 w 824104"/>
              <a:gd name="connsiteY5" fmla="*/ 27729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9535" y="152633"/>
                  <a:pt x="697958" y="99839"/>
                  <a:pt x="804834" y="3908"/>
                </a:cubicBezTo>
                <a:lnTo>
                  <a:pt x="826081" y="27729"/>
                </a:lnTo>
                <a:cubicBezTo>
                  <a:pt x="713410" y="129455"/>
                  <a:pt x="567261" y="184825"/>
                  <a:pt x="415316" y="184825"/>
                </a:cubicBez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7" name="Freeform: Shape 56" title="Timeline Left Line Items">
            <a:extLst>
              <a:ext uri="{FF2B5EF4-FFF2-40B4-BE49-F238E27FC236}">
                <a16:creationId xmlns:a16="http://schemas.microsoft.com/office/drawing/2014/main" id="{6ACCF25C-D7F4-4CCE-B1DE-E7632C5B6564}"/>
              </a:ext>
            </a:extLst>
          </p:cNvPr>
          <p:cNvSpPr/>
          <p:nvPr/>
        </p:nvSpPr>
        <p:spPr>
          <a:xfrm>
            <a:off x="330020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Freeform: Shape 57" title="Timeline Left Line Items">
            <a:extLst>
              <a:ext uri="{FF2B5EF4-FFF2-40B4-BE49-F238E27FC236}">
                <a16:creationId xmlns:a16="http://schemas.microsoft.com/office/drawing/2014/main" id="{55225299-87E4-4E5A-A59E-DBE166AD9F00}"/>
              </a:ext>
            </a:extLst>
          </p:cNvPr>
          <p:cNvSpPr/>
          <p:nvPr/>
        </p:nvSpPr>
        <p:spPr>
          <a:xfrm>
            <a:off x="330020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Freeform: Shape 58" title="Timeline Left Line Items">
            <a:extLst>
              <a:ext uri="{FF2B5EF4-FFF2-40B4-BE49-F238E27FC236}">
                <a16:creationId xmlns:a16="http://schemas.microsoft.com/office/drawing/2014/main" id="{58F6394F-9515-4A91-8EC9-0A1060081C85}"/>
              </a:ext>
            </a:extLst>
          </p:cNvPr>
          <p:cNvSpPr/>
          <p:nvPr/>
        </p:nvSpPr>
        <p:spPr>
          <a:xfrm>
            <a:off x="3300201" y="1171728"/>
            <a:ext cx="238218" cy="708215"/>
          </a:xfrm>
          <a:custGeom>
            <a:avLst/>
            <a:gdLst>
              <a:gd name="connsiteX0" fmla="*/ 35456 w 238217"/>
              <a:gd name="connsiteY0" fmla="*/ 709547 h 708214"/>
              <a:gd name="connsiteX1" fmla="*/ 3264 w 238217"/>
              <a:gd name="connsiteY1" fmla="*/ 709547 h 708214"/>
              <a:gd name="connsiteX2" fmla="*/ 3264 w 238217"/>
              <a:gd name="connsiteY2" fmla="*/ 510603 h 708214"/>
              <a:gd name="connsiteX3" fmla="*/ 213153 w 238217"/>
              <a:gd name="connsiteY3" fmla="*/ 3264 h 708214"/>
              <a:gd name="connsiteX4" fmla="*/ 235687 w 238217"/>
              <a:gd name="connsiteY4" fmla="*/ 25798 h 708214"/>
              <a:gd name="connsiteX5" fmla="*/ 35456 w 238217"/>
              <a:gd name="connsiteY5" fmla="*/ 509960 h 708214"/>
              <a:gd name="connsiteX6" fmla="*/ 35456 w 238217"/>
              <a:gd name="connsiteY6" fmla="*/ 709547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35456" y="709547"/>
                </a:moveTo>
                <a:lnTo>
                  <a:pt x="3264" y="709547"/>
                </a:lnTo>
                <a:lnTo>
                  <a:pt x="3264" y="510603"/>
                </a:lnTo>
                <a:cubicBezTo>
                  <a:pt x="3264" y="319385"/>
                  <a:pt x="77948" y="139112"/>
                  <a:pt x="213153" y="3264"/>
                </a:cubicBezTo>
                <a:lnTo>
                  <a:pt x="235687" y="25798"/>
                </a:lnTo>
                <a:cubicBezTo>
                  <a:pt x="106277" y="155208"/>
                  <a:pt x="35456" y="327111"/>
                  <a:pt x="35456" y="509960"/>
                </a:cubicBezTo>
                <a:lnTo>
                  <a:pt x="35456" y="709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reeform: Shape 59" title="Timeline Left Line Items">
            <a:extLst>
              <a:ext uri="{FF2B5EF4-FFF2-40B4-BE49-F238E27FC236}">
                <a16:creationId xmlns:a16="http://schemas.microsoft.com/office/drawing/2014/main" id="{68EDF71E-35DA-4A5F-B6C1-29F2E6D453E6}"/>
              </a:ext>
            </a:extLst>
          </p:cNvPr>
          <p:cNvSpPr/>
          <p:nvPr/>
        </p:nvSpPr>
        <p:spPr>
          <a:xfrm>
            <a:off x="3510734" y="961195"/>
            <a:ext cx="1017254" cy="238218"/>
          </a:xfrm>
          <a:custGeom>
            <a:avLst/>
            <a:gdLst>
              <a:gd name="connsiteX0" fmla="*/ 25798 w 1017254"/>
              <a:gd name="connsiteY0" fmla="*/ 236331 h 238217"/>
              <a:gd name="connsiteX1" fmla="*/ 3264 w 1017254"/>
              <a:gd name="connsiteY1" fmla="*/ 213797 h 238217"/>
              <a:gd name="connsiteX2" fmla="*/ 510603 w 1017254"/>
              <a:gd name="connsiteY2" fmla="*/ 3264 h 238217"/>
              <a:gd name="connsiteX3" fmla="*/ 1017299 w 1017254"/>
              <a:gd name="connsiteY3" fmla="*/ 212509 h 238217"/>
              <a:gd name="connsiteX4" fmla="*/ 994765 w 1017254"/>
              <a:gd name="connsiteY4" fmla="*/ 235043 h 238217"/>
              <a:gd name="connsiteX5" fmla="*/ 511247 w 1017254"/>
              <a:gd name="connsiteY5" fmla="*/ 35456 h 238217"/>
              <a:gd name="connsiteX6" fmla="*/ 25798 w 1017254"/>
              <a:gd name="connsiteY6" fmla="*/ 236331 h 23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254" h="238217">
                <a:moveTo>
                  <a:pt x="25798" y="236331"/>
                </a:moveTo>
                <a:lnTo>
                  <a:pt x="3264" y="213797"/>
                </a:lnTo>
                <a:cubicBezTo>
                  <a:pt x="138469" y="77948"/>
                  <a:pt x="318741" y="3264"/>
                  <a:pt x="510603" y="3264"/>
                </a:cubicBezTo>
                <a:cubicBezTo>
                  <a:pt x="701821" y="3264"/>
                  <a:pt x="881451" y="77305"/>
                  <a:pt x="1017299" y="212509"/>
                </a:cubicBezTo>
                <a:lnTo>
                  <a:pt x="994765" y="235043"/>
                </a:lnTo>
                <a:cubicBezTo>
                  <a:pt x="865355" y="106277"/>
                  <a:pt x="693452" y="35456"/>
                  <a:pt x="511247" y="35456"/>
                </a:cubicBezTo>
                <a:cubicBezTo>
                  <a:pt x="327111" y="35456"/>
                  <a:pt x="155208" y="106921"/>
                  <a:pt x="25798" y="2363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 title="Timeline Left Line Items">
            <a:extLst>
              <a:ext uri="{FF2B5EF4-FFF2-40B4-BE49-F238E27FC236}">
                <a16:creationId xmlns:a16="http://schemas.microsoft.com/office/drawing/2014/main" id="{85AAF9E7-0BBF-4FE8-A07B-43ABB0AECAF6}"/>
              </a:ext>
            </a:extLst>
          </p:cNvPr>
          <p:cNvSpPr/>
          <p:nvPr/>
        </p:nvSpPr>
        <p:spPr>
          <a:xfrm>
            <a:off x="4502235" y="1171084"/>
            <a:ext cx="238218" cy="708215"/>
          </a:xfrm>
          <a:custGeom>
            <a:avLst/>
            <a:gdLst>
              <a:gd name="connsiteX0" fmla="*/ 236975 w 238217"/>
              <a:gd name="connsiteY0" fmla="*/ 710191 h 708214"/>
              <a:gd name="connsiteX1" fmla="*/ 204783 w 238217"/>
              <a:gd name="connsiteY1" fmla="*/ 710191 h 708214"/>
              <a:gd name="connsiteX2" fmla="*/ 204783 w 238217"/>
              <a:gd name="connsiteY2" fmla="*/ 511247 h 708214"/>
              <a:gd name="connsiteX3" fmla="*/ 3264 w 238217"/>
              <a:gd name="connsiteY3" fmla="*/ 25798 h 708214"/>
              <a:gd name="connsiteX4" fmla="*/ 25798 w 238217"/>
              <a:gd name="connsiteY4" fmla="*/ 3264 h 708214"/>
              <a:gd name="connsiteX5" fmla="*/ 236975 w 238217"/>
              <a:gd name="connsiteY5" fmla="*/ 511891 h 708214"/>
              <a:gd name="connsiteX6" fmla="*/ 236975 w 238217"/>
              <a:gd name="connsiteY6" fmla="*/ 710191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17" h="708214">
                <a:moveTo>
                  <a:pt x="236975" y="710191"/>
                </a:moveTo>
                <a:lnTo>
                  <a:pt x="204783" y="710191"/>
                </a:lnTo>
                <a:lnTo>
                  <a:pt x="204783" y="511247"/>
                </a:lnTo>
                <a:cubicBezTo>
                  <a:pt x="204783" y="327755"/>
                  <a:pt x="133318" y="155208"/>
                  <a:pt x="3264" y="25798"/>
                </a:cubicBezTo>
                <a:lnTo>
                  <a:pt x="25798" y="3264"/>
                </a:lnTo>
                <a:cubicBezTo>
                  <a:pt x="161646" y="139112"/>
                  <a:pt x="236975" y="319385"/>
                  <a:pt x="236975" y="511891"/>
                </a:cubicBezTo>
                <a:lnTo>
                  <a:pt x="236975" y="7101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2" name="Freeform: Shape 61" title="Timeline Left Line Items">
            <a:extLst>
              <a:ext uri="{FF2B5EF4-FFF2-40B4-BE49-F238E27FC236}">
                <a16:creationId xmlns:a16="http://schemas.microsoft.com/office/drawing/2014/main" id="{820165A8-8F27-4FB2-A007-EE45AB67DAD4}"/>
              </a:ext>
            </a:extLst>
          </p:cNvPr>
          <p:cNvSpPr/>
          <p:nvPr/>
        </p:nvSpPr>
        <p:spPr>
          <a:xfrm>
            <a:off x="470375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3" name="Freeform: Shape 62" title="Timeline Left Line Items">
            <a:extLst>
              <a:ext uri="{FF2B5EF4-FFF2-40B4-BE49-F238E27FC236}">
                <a16:creationId xmlns:a16="http://schemas.microsoft.com/office/drawing/2014/main" id="{BE934D53-FE84-41DB-8AB6-28DFCBB9076B}"/>
              </a:ext>
            </a:extLst>
          </p:cNvPr>
          <p:cNvSpPr/>
          <p:nvPr/>
        </p:nvSpPr>
        <p:spPr>
          <a:xfrm>
            <a:off x="470375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4" name="Freeform: Shape 63" title="Timeline Left Line Items">
            <a:extLst>
              <a:ext uri="{FF2B5EF4-FFF2-40B4-BE49-F238E27FC236}">
                <a16:creationId xmlns:a16="http://schemas.microsoft.com/office/drawing/2014/main" id="{13FE953A-E778-4C70-81D6-119502163CC9}"/>
              </a:ext>
            </a:extLst>
          </p:cNvPr>
          <p:cNvSpPr/>
          <p:nvPr/>
        </p:nvSpPr>
        <p:spPr>
          <a:xfrm>
            <a:off x="470375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5" name="Freeform: Shape 64" title="Timeline Left Line Items">
            <a:extLst>
              <a:ext uri="{FF2B5EF4-FFF2-40B4-BE49-F238E27FC236}">
                <a16:creationId xmlns:a16="http://schemas.microsoft.com/office/drawing/2014/main" id="{E6232C1F-F1B4-4564-8B83-15C748B85869}"/>
              </a:ext>
            </a:extLst>
          </p:cNvPr>
          <p:cNvSpPr/>
          <p:nvPr/>
        </p:nvSpPr>
        <p:spPr>
          <a:xfrm>
            <a:off x="470375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6" name="Freeform: Shape 65" title="Timeline Left Line Items">
            <a:extLst>
              <a:ext uri="{FF2B5EF4-FFF2-40B4-BE49-F238E27FC236}">
                <a16:creationId xmlns:a16="http://schemas.microsoft.com/office/drawing/2014/main" id="{0A93FE8D-1FBD-4076-B548-4CAC7FEC5737}"/>
              </a:ext>
            </a:extLst>
          </p:cNvPr>
          <p:cNvSpPr/>
          <p:nvPr/>
        </p:nvSpPr>
        <p:spPr>
          <a:xfrm>
            <a:off x="4703754" y="4476516"/>
            <a:ext cx="231779" cy="708215"/>
          </a:xfrm>
          <a:custGeom>
            <a:avLst/>
            <a:gdLst>
              <a:gd name="connsiteX0" fmla="*/ 208646 w 231779"/>
              <a:gd name="connsiteY0" fmla="*/ 706328 h 708214"/>
              <a:gd name="connsiteX1" fmla="*/ 3264 w 231779"/>
              <a:gd name="connsiteY1" fmla="*/ 245989 h 708214"/>
              <a:gd name="connsiteX2" fmla="*/ 3264 w 231779"/>
              <a:gd name="connsiteY2" fmla="*/ 3264 h 708214"/>
              <a:gd name="connsiteX3" fmla="*/ 35456 w 231779"/>
              <a:gd name="connsiteY3" fmla="*/ 3264 h 708214"/>
              <a:gd name="connsiteX4" fmla="*/ 35456 w 231779"/>
              <a:gd name="connsiteY4" fmla="*/ 246632 h 708214"/>
              <a:gd name="connsiteX5" fmla="*/ 230536 w 231779"/>
              <a:gd name="connsiteY5" fmla="*/ 683150 h 708214"/>
              <a:gd name="connsiteX6" fmla="*/ 208646 w 231779"/>
              <a:gd name="connsiteY6" fmla="*/ 706328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08646" y="706328"/>
                </a:moveTo>
                <a:cubicBezTo>
                  <a:pt x="77949" y="589151"/>
                  <a:pt x="3264" y="421755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12741"/>
                  <a:pt x="106277" y="571767"/>
                  <a:pt x="230536" y="683150"/>
                </a:cubicBezTo>
                <a:lnTo>
                  <a:pt x="208646" y="706328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: Shape 66" title="Timeline Left Line Items">
            <a:extLst>
              <a:ext uri="{FF2B5EF4-FFF2-40B4-BE49-F238E27FC236}">
                <a16:creationId xmlns:a16="http://schemas.microsoft.com/office/drawing/2014/main" id="{C3977DBB-2635-4ECE-AD65-24F9FBBD288A}"/>
              </a:ext>
            </a:extLst>
          </p:cNvPr>
          <p:cNvSpPr/>
          <p:nvPr/>
        </p:nvSpPr>
        <p:spPr>
          <a:xfrm>
            <a:off x="4909136" y="5155759"/>
            <a:ext cx="824105" cy="186711"/>
          </a:xfrm>
          <a:custGeom>
            <a:avLst/>
            <a:gdLst>
              <a:gd name="connsiteX0" fmla="*/ 415316 w 824104"/>
              <a:gd name="connsiteY0" fmla="*/ 184825 h 186711"/>
              <a:gd name="connsiteX1" fmla="*/ 3264 w 824104"/>
              <a:gd name="connsiteY1" fmla="*/ 27086 h 186711"/>
              <a:gd name="connsiteX2" fmla="*/ 24510 w 824104"/>
              <a:gd name="connsiteY2" fmla="*/ 3264 h 186711"/>
              <a:gd name="connsiteX3" fmla="*/ 415316 w 824104"/>
              <a:gd name="connsiteY3" fmla="*/ 152633 h 186711"/>
              <a:gd name="connsiteX4" fmla="*/ 804190 w 824104"/>
              <a:gd name="connsiteY4" fmla="*/ 5195 h 186711"/>
              <a:gd name="connsiteX5" fmla="*/ 825437 w 824104"/>
              <a:gd name="connsiteY5" fmla="*/ 29017 h 186711"/>
              <a:gd name="connsiteX6" fmla="*/ 415316 w 824104"/>
              <a:gd name="connsiteY6" fmla="*/ 184825 h 18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04" h="186711">
                <a:moveTo>
                  <a:pt x="415316" y="184825"/>
                </a:moveTo>
                <a:cubicBezTo>
                  <a:pt x="262728" y="184825"/>
                  <a:pt x="116578" y="128811"/>
                  <a:pt x="3264" y="27086"/>
                </a:cubicBezTo>
                <a:lnTo>
                  <a:pt x="24510" y="3264"/>
                </a:lnTo>
                <a:cubicBezTo>
                  <a:pt x="132030" y="99839"/>
                  <a:pt x="270454" y="152633"/>
                  <a:pt x="415316" y="152633"/>
                </a:cubicBezTo>
                <a:cubicBezTo>
                  <a:pt x="558891" y="152633"/>
                  <a:pt x="696671" y="100482"/>
                  <a:pt x="804190" y="5195"/>
                </a:cubicBezTo>
                <a:lnTo>
                  <a:pt x="825437" y="29017"/>
                </a:lnTo>
                <a:cubicBezTo>
                  <a:pt x="712767" y="129455"/>
                  <a:pt x="566617" y="184825"/>
                  <a:pt x="415316" y="1848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8" name="Freeform: Shape 67" title="Timeline Left Line Items">
            <a:extLst>
              <a:ext uri="{FF2B5EF4-FFF2-40B4-BE49-F238E27FC236}">
                <a16:creationId xmlns:a16="http://schemas.microsoft.com/office/drawing/2014/main" id="{31E53DA8-5403-4DE6-B981-23BE3CED2426}"/>
              </a:ext>
            </a:extLst>
          </p:cNvPr>
          <p:cNvSpPr/>
          <p:nvPr/>
        </p:nvSpPr>
        <p:spPr>
          <a:xfrm>
            <a:off x="5710063" y="4476516"/>
            <a:ext cx="231779" cy="708215"/>
          </a:xfrm>
          <a:custGeom>
            <a:avLst/>
            <a:gdLst>
              <a:gd name="connsiteX0" fmla="*/ 24511 w 231779"/>
              <a:gd name="connsiteY0" fmla="*/ 708260 h 708214"/>
              <a:gd name="connsiteX1" fmla="*/ 3264 w 231779"/>
              <a:gd name="connsiteY1" fmla="*/ 684438 h 708214"/>
              <a:gd name="connsiteX2" fmla="*/ 200277 w 231779"/>
              <a:gd name="connsiteY2" fmla="*/ 246632 h 708214"/>
              <a:gd name="connsiteX3" fmla="*/ 200277 w 231779"/>
              <a:gd name="connsiteY3" fmla="*/ 3264 h 708214"/>
              <a:gd name="connsiteX4" fmla="*/ 232468 w 231779"/>
              <a:gd name="connsiteY4" fmla="*/ 3264 h 708214"/>
              <a:gd name="connsiteX5" fmla="*/ 232468 w 231779"/>
              <a:gd name="connsiteY5" fmla="*/ 246632 h 708214"/>
              <a:gd name="connsiteX6" fmla="*/ 24511 w 231779"/>
              <a:gd name="connsiteY6" fmla="*/ 708260 h 70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9" h="708214">
                <a:moveTo>
                  <a:pt x="24511" y="708260"/>
                </a:moveTo>
                <a:lnTo>
                  <a:pt x="3264" y="684438"/>
                </a:lnTo>
                <a:cubicBezTo>
                  <a:pt x="128167" y="573055"/>
                  <a:pt x="200277" y="413385"/>
                  <a:pt x="200277" y="246632"/>
                </a:cubicBezTo>
                <a:lnTo>
                  <a:pt x="200277" y="3264"/>
                </a:lnTo>
                <a:lnTo>
                  <a:pt x="232468" y="3264"/>
                </a:lnTo>
                <a:lnTo>
                  <a:pt x="232468" y="246632"/>
                </a:lnTo>
                <a:cubicBezTo>
                  <a:pt x="232468" y="423042"/>
                  <a:pt x="156496" y="591082"/>
                  <a:pt x="24511" y="7082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Freeform: Shape 68" title="Timeline Left Line Items">
            <a:extLst>
              <a:ext uri="{FF2B5EF4-FFF2-40B4-BE49-F238E27FC236}">
                <a16:creationId xmlns:a16="http://schemas.microsoft.com/office/drawing/2014/main" id="{C0AA8C58-C44D-4487-BA09-FE4F3DB030A1}"/>
              </a:ext>
            </a:extLst>
          </p:cNvPr>
          <p:cNvSpPr/>
          <p:nvPr/>
        </p:nvSpPr>
        <p:spPr>
          <a:xfrm>
            <a:off x="590707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reeform: Shape 69" title="Timeline Left Line Items">
            <a:extLst>
              <a:ext uri="{FF2B5EF4-FFF2-40B4-BE49-F238E27FC236}">
                <a16:creationId xmlns:a16="http://schemas.microsoft.com/office/drawing/2014/main" id="{80FF5084-4CD4-4675-9AB1-9B001E964BAF}"/>
              </a:ext>
            </a:extLst>
          </p:cNvPr>
          <p:cNvSpPr/>
          <p:nvPr/>
        </p:nvSpPr>
        <p:spPr>
          <a:xfrm>
            <a:off x="590707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" name="Freeform: Shape 70" title="Timeline Left Line Items">
            <a:extLst>
              <a:ext uri="{FF2B5EF4-FFF2-40B4-BE49-F238E27FC236}">
                <a16:creationId xmlns:a16="http://schemas.microsoft.com/office/drawing/2014/main" id="{BFA0696F-5ED6-4C32-8773-D92D8C33B751}"/>
              </a:ext>
            </a:extLst>
          </p:cNvPr>
          <p:cNvSpPr/>
          <p:nvPr/>
        </p:nvSpPr>
        <p:spPr>
          <a:xfrm>
            <a:off x="590707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Freeform: Shape 71" title="Timeline Left Line Items">
            <a:extLst>
              <a:ext uri="{FF2B5EF4-FFF2-40B4-BE49-F238E27FC236}">
                <a16:creationId xmlns:a16="http://schemas.microsoft.com/office/drawing/2014/main" id="{B5DE0196-0B7C-432E-8353-57E239A281CC}"/>
              </a:ext>
            </a:extLst>
          </p:cNvPr>
          <p:cNvSpPr/>
          <p:nvPr/>
        </p:nvSpPr>
        <p:spPr>
          <a:xfrm>
            <a:off x="590707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3" name="Freeform: Shape 72" title="Timeline Left Line Items">
            <a:extLst>
              <a:ext uri="{FF2B5EF4-FFF2-40B4-BE49-F238E27FC236}">
                <a16:creationId xmlns:a16="http://schemas.microsoft.com/office/drawing/2014/main" id="{C5F0E779-FE25-45AD-AFBA-FECC0ADA1A22}"/>
              </a:ext>
            </a:extLst>
          </p:cNvPr>
          <p:cNvSpPr/>
          <p:nvPr/>
        </p:nvSpPr>
        <p:spPr>
          <a:xfrm>
            <a:off x="5907076" y="1158851"/>
            <a:ext cx="251094" cy="721092"/>
          </a:xfrm>
          <a:custGeom>
            <a:avLst/>
            <a:gdLst>
              <a:gd name="connsiteX0" fmla="*/ 35456 w 251094"/>
              <a:gd name="connsiteY0" fmla="*/ 722424 h 721091"/>
              <a:gd name="connsiteX1" fmla="*/ 3264 w 251094"/>
              <a:gd name="connsiteY1" fmla="*/ 722424 h 721091"/>
              <a:gd name="connsiteX2" fmla="*/ 3264 w 251094"/>
              <a:gd name="connsiteY2" fmla="*/ 523480 h 721091"/>
              <a:gd name="connsiteX3" fmla="*/ 226674 w 251094"/>
              <a:gd name="connsiteY3" fmla="*/ 3264 h 721091"/>
              <a:gd name="connsiteX4" fmla="*/ 248564 w 251094"/>
              <a:gd name="connsiteY4" fmla="*/ 26442 h 721091"/>
              <a:gd name="connsiteX5" fmla="*/ 34811 w 251094"/>
              <a:gd name="connsiteY5" fmla="*/ 523480 h 721091"/>
              <a:gd name="connsiteX6" fmla="*/ 34811 w 251094"/>
              <a:gd name="connsiteY6" fmla="*/ 722424 h 72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1091">
                <a:moveTo>
                  <a:pt x="35456" y="722424"/>
                </a:moveTo>
                <a:lnTo>
                  <a:pt x="3264" y="722424"/>
                </a:lnTo>
                <a:lnTo>
                  <a:pt x="3264" y="523480"/>
                </a:lnTo>
                <a:cubicBezTo>
                  <a:pt x="3264" y="324536"/>
                  <a:pt x="82455" y="139756"/>
                  <a:pt x="226674" y="3264"/>
                </a:cubicBezTo>
                <a:lnTo>
                  <a:pt x="248564" y="26442"/>
                </a:lnTo>
                <a:cubicBezTo>
                  <a:pt x="110784" y="157140"/>
                  <a:pt x="34811" y="333550"/>
                  <a:pt x="34811" y="523480"/>
                </a:cubicBezTo>
                <a:lnTo>
                  <a:pt x="34811" y="722424"/>
                </a:ln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4" name="Freeform: Shape 73" title="Timeline Left Line Items">
            <a:extLst>
              <a:ext uri="{FF2B5EF4-FFF2-40B4-BE49-F238E27FC236}">
                <a16:creationId xmlns:a16="http://schemas.microsoft.com/office/drawing/2014/main" id="{A3342D6A-4A90-4B3B-B3A5-553D16F8BC0F}"/>
              </a:ext>
            </a:extLst>
          </p:cNvPr>
          <p:cNvSpPr/>
          <p:nvPr/>
        </p:nvSpPr>
        <p:spPr>
          <a:xfrm>
            <a:off x="6130485" y="961195"/>
            <a:ext cx="991501" cy="225341"/>
          </a:xfrm>
          <a:custGeom>
            <a:avLst/>
            <a:gdLst>
              <a:gd name="connsiteX0" fmla="*/ 25154 w 991500"/>
              <a:gd name="connsiteY0" fmla="*/ 223454 h 225341"/>
              <a:gd name="connsiteX1" fmla="*/ 3264 w 991500"/>
              <a:gd name="connsiteY1" fmla="*/ 200276 h 225341"/>
              <a:gd name="connsiteX2" fmla="*/ 497083 w 991500"/>
              <a:gd name="connsiteY2" fmla="*/ 3264 h 225341"/>
              <a:gd name="connsiteX3" fmla="*/ 988970 w 991500"/>
              <a:gd name="connsiteY3" fmla="*/ 198345 h 225341"/>
              <a:gd name="connsiteX4" fmla="*/ 967080 w 991500"/>
              <a:gd name="connsiteY4" fmla="*/ 221523 h 225341"/>
              <a:gd name="connsiteX5" fmla="*/ 497083 w 991500"/>
              <a:gd name="connsiteY5" fmla="*/ 35456 h 225341"/>
              <a:gd name="connsiteX6" fmla="*/ 25154 w 991500"/>
              <a:gd name="connsiteY6" fmla="*/ 223454 h 22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00" h="225341">
                <a:moveTo>
                  <a:pt x="25154" y="223454"/>
                </a:moveTo>
                <a:lnTo>
                  <a:pt x="3264" y="200276"/>
                </a:lnTo>
                <a:cubicBezTo>
                  <a:pt x="137181" y="73442"/>
                  <a:pt x="312947" y="3264"/>
                  <a:pt x="497083" y="3264"/>
                </a:cubicBezTo>
                <a:cubicBezTo>
                  <a:pt x="680575" y="3264"/>
                  <a:pt x="855053" y="72798"/>
                  <a:pt x="988970" y="198345"/>
                </a:cubicBezTo>
                <a:lnTo>
                  <a:pt x="967080" y="221523"/>
                </a:lnTo>
                <a:cubicBezTo>
                  <a:pt x="839601" y="101770"/>
                  <a:pt x="672849" y="35456"/>
                  <a:pt x="497083" y="35456"/>
                </a:cubicBezTo>
                <a:cubicBezTo>
                  <a:pt x="320673" y="35456"/>
                  <a:pt x="153277" y="102414"/>
                  <a:pt x="25154" y="223454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 title="Timeline Left Line Items">
            <a:extLst>
              <a:ext uri="{FF2B5EF4-FFF2-40B4-BE49-F238E27FC236}">
                <a16:creationId xmlns:a16="http://schemas.microsoft.com/office/drawing/2014/main" id="{E9E63F96-8C8A-4843-AFC7-C62ED5E22DA0}"/>
              </a:ext>
            </a:extLst>
          </p:cNvPr>
          <p:cNvSpPr/>
          <p:nvPr/>
        </p:nvSpPr>
        <p:spPr>
          <a:xfrm>
            <a:off x="7094301" y="1156920"/>
            <a:ext cx="251094" cy="727530"/>
          </a:xfrm>
          <a:custGeom>
            <a:avLst/>
            <a:gdLst>
              <a:gd name="connsiteX0" fmla="*/ 251139 w 251094"/>
              <a:gd name="connsiteY0" fmla="*/ 724355 h 727529"/>
              <a:gd name="connsiteX1" fmla="*/ 218948 w 251094"/>
              <a:gd name="connsiteY1" fmla="*/ 724355 h 727529"/>
              <a:gd name="connsiteX2" fmla="*/ 218948 w 251094"/>
              <a:gd name="connsiteY2" fmla="*/ 525411 h 727529"/>
              <a:gd name="connsiteX3" fmla="*/ 3264 w 251094"/>
              <a:gd name="connsiteY3" fmla="*/ 26442 h 727529"/>
              <a:gd name="connsiteX4" fmla="*/ 25154 w 251094"/>
              <a:gd name="connsiteY4" fmla="*/ 3264 h 727529"/>
              <a:gd name="connsiteX5" fmla="*/ 251139 w 251094"/>
              <a:gd name="connsiteY5" fmla="*/ 526055 h 727529"/>
              <a:gd name="connsiteX6" fmla="*/ 251139 w 251094"/>
              <a:gd name="connsiteY6" fmla="*/ 724355 h 7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094" h="727529">
                <a:moveTo>
                  <a:pt x="251139" y="724355"/>
                </a:moveTo>
                <a:lnTo>
                  <a:pt x="218948" y="724355"/>
                </a:lnTo>
                <a:lnTo>
                  <a:pt x="218948" y="525411"/>
                </a:lnTo>
                <a:cubicBezTo>
                  <a:pt x="218948" y="334193"/>
                  <a:pt x="142332" y="157140"/>
                  <a:pt x="3264" y="26442"/>
                </a:cubicBezTo>
                <a:lnTo>
                  <a:pt x="25154" y="3264"/>
                </a:lnTo>
                <a:cubicBezTo>
                  <a:pt x="170660" y="140400"/>
                  <a:pt x="251139" y="325824"/>
                  <a:pt x="251139" y="526055"/>
                </a:cubicBezTo>
                <a:lnTo>
                  <a:pt x="251139" y="7243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Freeform: Shape 75" title="Timeline Left Line Items">
            <a:extLst>
              <a:ext uri="{FF2B5EF4-FFF2-40B4-BE49-F238E27FC236}">
                <a16:creationId xmlns:a16="http://schemas.microsoft.com/office/drawing/2014/main" id="{737DABA7-F960-43A0-BC5C-796AA693E70C}"/>
              </a:ext>
            </a:extLst>
          </p:cNvPr>
          <p:cNvSpPr/>
          <p:nvPr/>
        </p:nvSpPr>
        <p:spPr>
          <a:xfrm>
            <a:off x="7309985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7" name="Freeform: Shape 76" title="Timeline Left Line Items">
            <a:extLst>
              <a:ext uri="{FF2B5EF4-FFF2-40B4-BE49-F238E27FC236}">
                <a16:creationId xmlns:a16="http://schemas.microsoft.com/office/drawing/2014/main" id="{55780613-65B7-4C07-9732-3771FA7200B3}"/>
              </a:ext>
            </a:extLst>
          </p:cNvPr>
          <p:cNvSpPr/>
          <p:nvPr/>
        </p:nvSpPr>
        <p:spPr>
          <a:xfrm>
            <a:off x="7309985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8" name="Freeform: Shape 77" title="Timeline Left Line Items">
            <a:extLst>
              <a:ext uri="{FF2B5EF4-FFF2-40B4-BE49-F238E27FC236}">
                <a16:creationId xmlns:a16="http://schemas.microsoft.com/office/drawing/2014/main" id="{EDEC62D3-EF7E-4237-B3BC-730CE6469630}"/>
              </a:ext>
            </a:extLst>
          </p:cNvPr>
          <p:cNvSpPr/>
          <p:nvPr/>
        </p:nvSpPr>
        <p:spPr>
          <a:xfrm>
            <a:off x="7309985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9" name="Freeform: Shape 78" title="Timeline Left Line Items">
            <a:extLst>
              <a:ext uri="{FF2B5EF4-FFF2-40B4-BE49-F238E27FC236}">
                <a16:creationId xmlns:a16="http://schemas.microsoft.com/office/drawing/2014/main" id="{43D83AD0-2222-4079-88B6-71419DAE8EB7}"/>
              </a:ext>
            </a:extLst>
          </p:cNvPr>
          <p:cNvSpPr/>
          <p:nvPr/>
        </p:nvSpPr>
        <p:spPr>
          <a:xfrm>
            <a:off x="7309985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0" name="Freeform: Shape 79" title="Timeline Left Line Items">
            <a:extLst>
              <a:ext uri="{FF2B5EF4-FFF2-40B4-BE49-F238E27FC236}">
                <a16:creationId xmlns:a16="http://schemas.microsoft.com/office/drawing/2014/main" id="{BF00CB6A-C0D8-4DAD-A212-D5921DC26D73}"/>
              </a:ext>
            </a:extLst>
          </p:cNvPr>
          <p:cNvSpPr/>
          <p:nvPr/>
        </p:nvSpPr>
        <p:spPr>
          <a:xfrm>
            <a:off x="7309985" y="4476516"/>
            <a:ext cx="218903" cy="695338"/>
          </a:xfrm>
          <a:custGeom>
            <a:avLst/>
            <a:gdLst>
              <a:gd name="connsiteX0" fmla="*/ 193838 w 218902"/>
              <a:gd name="connsiteY0" fmla="*/ 692164 h 695338"/>
              <a:gd name="connsiteX1" fmla="*/ 3264 w 218902"/>
              <a:gd name="connsiteY1" fmla="*/ 245989 h 695338"/>
              <a:gd name="connsiteX2" fmla="*/ 3264 w 218902"/>
              <a:gd name="connsiteY2" fmla="*/ 3264 h 695338"/>
              <a:gd name="connsiteX3" fmla="*/ 35456 w 218902"/>
              <a:gd name="connsiteY3" fmla="*/ 3264 h 695338"/>
              <a:gd name="connsiteX4" fmla="*/ 35456 w 218902"/>
              <a:gd name="connsiteY4" fmla="*/ 246632 h 695338"/>
              <a:gd name="connsiteX5" fmla="*/ 215728 w 218902"/>
              <a:gd name="connsiteY5" fmla="*/ 669630 h 695338"/>
              <a:gd name="connsiteX6" fmla="*/ 193838 w 218902"/>
              <a:gd name="connsiteY6" fmla="*/ 692164 h 6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02" h="695338">
                <a:moveTo>
                  <a:pt x="193838" y="692164"/>
                </a:moveTo>
                <a:cubicBezTo>
                  <a:pt x="70866" y="574343"/>
                  <a:pt x="3264" y="415960"/>
                  <a:pt x="3264" y="245989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07590"/>
                  <a:pt x="99195" y="557603"/>
                  <a:pt x="215728" y="669630"/>
                </a:cubicBezTo>
                <a:lnTo>
                  <a:pt x="193838" y="6921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Freeform: Shape 80" title="Timeline Left Line Items">
            <a:extLst>
              <a:ext uri="{FF2B5EF4-FFF2-40B4-BE49-F238E27FC236}">
                <a16:creationId xmlns:a16="http://schemas.microsoft.com/office/drawing/2014/main" id="{186BD01C-B841-4D74-A033-BC05D659E55E}"/>
              </a:ext>
            </a:extLst>
          </p:cNvPr>
          <p:cNvSpPr/>
          <p:nvPr/>
        </p:nvSpPr>
        <p:spPr>
          <a:xfrm>
            <a:off x="7500559" y="5142238"/>
            <a:ext cx="856296" cy="199588"/>
          </a:xfrm>
          <a:custGeom>
            <a:avLst/>
            <a:gdLst>
              <a:gd name="connsiteX0" fmla="*/ 430768 w 856296"/>
              <a:gd name="connsiteY0" fmla="*/ 198345 h 199587"/>
              <a:gd name="connsiteX1" fmla="*/ 3264 w 856296"/>
              <a:gd name="connsiteY1" fmla="*/ 26442 h 199587"/>
              <a:gd name="connsiteX2" fmla="*/ 25798 w 856296"/>
              <a:gd name="connsiteY2" fmla="*/ 3264 h 199587"/>
              <a:gd name="connsiteX3" fmla="*/ 430768 w 856296"/>
              <a:gd name="connsiteY3" fmla="*/ 166153 h 199587"/>
              <a:gd name="connsiteX4" fmla="*/ 833807 w 856296"/>
              <a:gd name="connsiteY4" fmla="*/ 5195 h 199587"/>
              <a:gd name="connsiteX5" fmla="*/ 855697 w 856296"/>
              <a:gd name="connsiteY5" fmla="*/ 28373 h 199587"/>
              <a:gd name="connsiteX6" fmla="*/ 430768 w 856296"/>
              <a:gd name="connsiteY6" fmla="*/ 198345 h 1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296" h="199587">
                <a:moveTo>
                  <a:pt x="430768" y="198345"/>
                </a:moveTo>
                <a:cubicBezTo>
                  <a:pt x="270454" y="198345"/>
                  <a:pt x="118510" y="137181"/>
                  <a:pt x="3264" y="26442"/>
                </a:cubicBezTo>
                <a:lnTo>
                  <a:pt x="25798" y="3264"/>
                </a:lnTo>
                <a:cubicBezTo>
                  <a:pt x="135249" y="108208"/>
                  <a:pt x="279468" y="166153"/>
                  <a:pt x="430768" y="166153"/>
                </a:cubicBezTo>
                <a:cubicBezTo>
                  <a:pt x="581425" y="166153"/>
                  <a:pt x="724355" y="108852"/>
                  <a:pt x="833807" y="5195"/>
                </a:cubicBezTo>
                <a:lnTo>
                  <a:pt x="855697" y="28373"/>
                </a:lnTo>
                <a:cubicBezTo>
                  <a:pt x="740451" y="137825"/>
                  <a:pt x="589795" y="198345"/>
                  <a:pt x="430768" y="198345"/>
                </a:cubicBezTo>
                <a:close/>
              </a:path>
            </a:pathLst>
          </a:custGeom>
          <a:solidFill>
            <a:schemeClr val="accent2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" name="Freeform: Shape 81" title="Timeline Right Line Items">
            <a:extLst>
              <a:ext uri="{FF2B5EF4-FFF2-40B4-BE49-F238E27FC236}">
                <a16:creationId xmlns:a16="http://schemas.microsoft.com/office/drawing/2014/main" id="{C0CDD0C1-2A4B-4230-9ED3-0E4A7A39F675}"/>
              </a:ext>
            </a:extLst>
          </p:cNvPr>
          <p:cNvSpPr/>
          <p:nvPr/>
        </p:nvSpPr>
        <p:spPr>
          <a:xfrm>
            <a:off x="7394326" y="5248471"/>
            <a:ext cx="1068761" cy="244656"/>
          </a:xfrm>
          <a:custGeom>
            <a:avLst/>
            <a:gdLst>
              <a:gd name="connsiteX0" fmla="*/ 537001 w 1068760"/>
              <a:gd name="connsiteY0" fmla="*/ 242125 h 244656"/>
              <a:gd name="connsiteX1" fmla="*/ 3264 w 1068760"/>
              <a:gd name="connsiteY1" fmla="*/ 26442 h 244656"/>
              <a:gd name="connsiteX2" fmla="*/ 25798 w 1068760"/>
              <a:gd name="connsiteY2" fmla="*/ 3264 h 244656"/>
              <a:gd name="connsiteX3" fmla="*/ 537001 w 1068760"/>
              <a:gd name="connsiteY3" fmla="*/ 209934 h 244656"/>
              <a:gd name="connsiteX4" fmla="*/ 1046271 w 1068760"/>
              <a:gd name="connsiteY4" fmla="*/ 5195 h 244656"/>
              <a:gd name="connsiteX5" fmla="*/ 1068805 w 1068760"/>
              <a:gd name="connsiteY5" fmla="*/ 28373 h 244656"/>
              <a:gd name="connsiteX6" fmla="*/ 537001 w 1068760"/>
              <a:gd name="connsiteY6" fmla="*/ 242125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60" h="244656">
                <a:moveTo>
                  <a:pt x="537001" y="242125"/>
                </a:moveTo>
                <a:cubicBezTo>
                  <a:pt x="336769" y="242125"/>
                  <a:pt x="147482" y="165509"/>
                  <a:pt x="3264" y="26442"/>
                </a:cubicBezTo>
                <a:lnTo>
                  <a:pt x="25798" y="3264"/>
                </a:lnTo>
                <a:cubicBezTo>
                  <a:pt x="163578" y="136537"/>
                  <a:pt x="345139" y="209934"/>
                  <a:pt x="537001" y="209934"/>
                </a:cubicBezTo>
                <a:cubicBezTo>
                  <a:pt x="727575" y="209934"/>
                  <a:pt x="908492" y="137181"/>
                  <a:pt x="1046271" y="5195"/>
                </a:cubicBezTo>
                <a:lnTo>
                  <a:pt x="1068805" y="28373"/>
                </a:lnTo>
                <a:cubicBezTo>
                  <a:pt x="924588" y="166153"/>
                  <a:pt x="735945" y="242125"/>
                  <a:pt x="537001" y="2421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: Shape 82" title="Timeline Right Line Items">
            <a:extLst>
              <a:ext uri="{FF2B5EF4-FFF2-40B4-BE49-F238E27FC236}">
                <a16:creationId xmlns:a16="http://schemas.microsoft.com/office/drawing/2014/main" id="{44653F96-4B42-448A-8926-DD243EDC43AB}"/>
              </a:ext>
            </a:extLst>
          </p:cNvPr>
          <p:cNvSpPr/>
          <p:nvPr/>
        </p:nvSpPr>
        <p:spPr>
          <a:xfrm>
            <a:off x="7159972" y="4476516"/>
            <a:ext cx="257533" cy="798351"/>
          </a:xfrm>
          <a:custGeom>
            <a:avLst/>
            <a:gdLst>
              <a:gd name="connsiteX0" fmla="*/ 237618 w 257532"/>
              <a:gd name="connsiteY0" fmla="*/ 798396 h 798351"/>
              <a:gd name="connsiteX1" fmla="*/ 3264 w 257532"/>
              <a:gd name="connsiteY1" fmla="*/ 246632 h 798351"/>
              <a:gd name="connsiteX2" fmla="*/ 3264 w 257532"/>
              <a:gd name="connsiteY2" fmla="*/ 3264 h 798351"/>
              <a:gd name="connsiteX3" fmla="*/ 35456 w 257532"/>
              <a:gd name="connsiteY3" fmla="*/ 3264 h 798351"/>
              <a:gd name="connsiteX4" fmla="*/ 35456 w 257532"/>
              <a:gd name="connsiteY4" fmla="*/ 246632 h 798351"/>
              <a:gd name="connsiteX5" fmla="*/ 259509 w 257532"/>
              <a:gd name="connsiteY5" fmla="*/ 775218 h 798351"/>
              <a:gd name="connsiteX6" fmla="*/ 237618 w 257532"/>
              <a:gd name="connsiteY6" fmla="*/ 798396 h 79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32" h="798351">
                <a:moveTo>
                  <a:pt x="237618" y="798396"/>
                </a:moveTo>
                <a:cubicBezTo>
                  <a:pt x="86962" y="652246"/>
                  <a:pt x="3264" y="456522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47508"/>
                  <a:pt x="115291" y="635507"/>
                  <a:pt x="259509" y="775218"/>
                </a:cubicBezTo>
                <a:lnTo>
                  <a:pt x="237618" y="798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Freeform: Shape 83" title="Timeline Right Line Items">
            <a:extLst>
              <a:ext uri="{FF2B5EF4-FFF2-40B4-BE49-F238E27FC236}">
                <a16:creationId xmlns:a16="http://schemas.microsoft.com/office/drawing/2014/main" id="{86063E08-AE98-4D73-8EF3-9AA78FE74A03}"/>
              </a:ext>
            </a:extLst>
          </p:cNvPr>
          <p:cNvSpPr/>
          <p:nvPr/>
        </p:nvSpPr>
        <p:spPr>
          <a:xfrm>
            <a:off x="7159972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reeform: Shape 84" title="Timeline Right Line Items">
            <a:extLst>
              <a:ext uri="{FF2B5EF4-FFF2-40B4-BE49-F238E27FC236}">
                <a16:creationId xmlns:a16="http://schemas.microsoft.com/office/drawing/2014/main" id="{D2F6BA74-4D75-49BD-A69B-17F82388FC78}"/>
              </a:ext>
            </a:extLst>
          </p:cNvPr>
          <p:cNvSpPr/>
          <p:nvPr/>
        </p:nvSpPr>
        <p:spPr>
          <a:xfrm>
            <a:off x="7159972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Freeform: Shape 85" title="Timeline Right Line Items">
            <a:extLst>
              <a:ext uri="{FF2B5EF4-FFF2-40B4-BE49-F238E27FC236}">
                <a16:creationId xmlns:a16="http://schemas.microsoft.com/office/drawing/2014/main" id="{4FCF6BB0-E79B-40FA-8B3F-49DF1820AB06}"/>
              </a:ext>
            </a:extLst>
          </p:cNvPr>
          <p:cNvSpPr/>
          <p:nvPr/>
        </p:nvSpPr>
        <p:spPr>
          <a:xfrm>
            <a:off x="7159972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7" name="Freeform: Shape 86" title="Timeline Right Line Items">
            <a:extLst>
              <a:ext uri="{FF2B5EF4-FFF2-40B4-BE49-F238E27FC236}">
                <a16:creationId xmlns:a16="http://schemas.microsoft.com/office/drawing/2014/main" id="{5C37007F-8A0B-43CF-95AF-8FF690D042BC}"/>
              </a:ext>
            </a:extLst>
          </p:cNvPr>
          <p:cNvSpPr/>
          <p:nvPr/>
        </p:nvSpPr>
        <p:spPr>
          <a:xfrm>
            <a:off x="7159972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reeform: Shape 87" title="Timeline Right Line Items">
            <a:extLst>
              <a:ext uri="{FF2B5EF4-FFF2-40B4-BE49-F238E27FC236}">
                <a16:creationId xmlns:a16="http://schemas.microsoft.com/office/drawing/2014/main" id="{42281BE5-6DD5-41DF-8233-6412BE7D86E7}"/>
              </a:ext>
            </a:extLst>
          </p:cNvPr>
          <p:cNvSpPr/>
          <p:nvPr/>
        </p:nvSpPr>
        <p:spPr>
          <a:xfrm>
            <a:off x="6988069" y="1261864"/>
            <a:ext cx="206026" cy="618078"/>
          </a:xfrm>
          <a:custGeom>
            <a:avLst/>
            <a:gdLst>
              <a:gd name="connsiteX0" fmla="*/ 207359 w 206026"/>
              <a:gd name="connsiteY0" fmla="*/ 619411 h 618078"/>
              <a:gd name="connsiteX1" fmla="*/ 175167 w 206026"/>
              <a:gd name="connsiteY1" fmla="*/ 619411 h 618078"/>
              <a:gd name="connsiteX2" fmla="*/ 175167 w 206026"/>
              <a:gd name="connsiteY2" fmla="*/ 420467 h 618078"/>
              <a:gd name="connsiteX3" fmla="*/ 3264 w 206026"/>
              <a:gd name="connsiteY3" fmla="*/ 27086 h 618078"/>
              <a:gd name="connsiteX4" fmla="*/ 25154 w 206026"/>
              <a:gd name="connsiteY4" fmla="*/ 3264 h 618078"/>
              <a:gd name="connsiteX5" fmla="*/ 207359 w 206026"/>
              <a:gd name="connsiteY5" fmla="*/ 419823 h 618078"/>
              <a:gd name="connsiteX6" fmla="*/ 207359 w 206026"/>
              <a:gd name="connsiteY6" fmla="*/ 619411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207359" y="619411"/>
                </a:moveTo>
                <a:lnTo>
                  <a:pt x="175167" y="619411"/>
                </a:lnTo>
                <a:lnTo>
                  <a:pt x="175167" y="420467"/>
                </a:lnTo>
                <a:cubicBezTo>
                  <a:pt x="175167" y="271742"/>
                  <a:pt x="112715" y="128167"/>
                  <a:pt x="3264" y="27086"/>
                </a:cubicBezTo>
                <a:lnTo>
                  <a:pt x="25154" y="3264"/>
                </a:lnTo>
                <a:cubicBezTo>
                  <a:pt x="141044" y="110140"/>
                  <a:pt x="207359" y="262084"/>
                  <a:pt x="207359" y="419823"/>
                </a:cubicBezTo>
                <a:lnTo>
                  <a:pt x="207359" y="619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9" name="Freeform: Shape 88" title="Timeline Right Line Items">
            <a:extLst>
              <a:ext uri="{FF2B5EF4-FFF2-40B4-BE49-F238E27FC236}">
                <a16:creationId xmlns:a16="http://schemas.microsoft.com/office/drawing/2014/main" id="{632B4049-4904-43C3-895B-169B54DBBB6B}"/>
              </a:ext>
            </a:extLst>
          </p:cNvPr>
          <p:cNvSpPr/>
          <p:nvPr/>
        </p:nvSpPr>
        <p:spPr>
          <a:xfrm>
            <a:off x="6236717" y="1110564"/>
            <a:ext cx="779036" cy="180273"/>
          </a:xfrm>
          <a:custGeom>
            <a:avLst/>
            <a:gdLst>
              <a:gd name="connsiteX0" fmla="*/ 25154 w 779036"/>
              <a:gd name="connsiteY0" fmla="*/ 180318 h 180272"/>
              <a:gd name="connsiteX1" fmla="*/ 3264 w 779036"/>
              <a:gd name="connsiteY1" fmla="*/ 156496 h 180272"/>
              <a:gd name="connsiteX2" fmla="*/ 391494 w 779036"/>
              <a:gd name="connsiteY2" fmla="*/ 3264 h 180272"/>
              <a:gd name="connsiteX3" fmla="*/ 777149 w 779036"/>
              <a:gd name="connsiteY3" fmla="*/ 154564 h 180272"/>
              <a:gd name="connsiteX4" fmla="*/ 755259 w 779036"/>
              <a:gd name="connsiteY4" fmla="*/ 178386 h 180272"/>
              <a:gd name="connsiteX5" fmla="*/ 391494 w 779036"/>
              <a:gd name="connsiteY5" fmla="*/ 36099 h 180272"/>
              <a:gd name="connsiteX6" fmla="*/ 25154 w 779036"/>
              <a:gd name="connsiteY6" fmla="*/ 180318 h 1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036" h="180272">
                <a:moveTo>
                  <a:pt x="25154" y="180318"/>
                </a:moveTo>
                <a:lnTo>
                  <a:pt x="3264" y="156496"/>
                </a:lnTo>
                <a:cubicBezTo>
                  <a:pt x="108852" y="57990"/>
                  <a:pt x="246632" y="3264"/>
                  <a:pt x="391494" y="3264"/>
                </a:cubicBezTo>
                <a:cubicBezTo>
                  <a:pt x="535069" y="3264"/>
                  <a:pt x="672205" y="56702"/>
                  <a:pt x="777149" y="154564"/>
                </a:cubicBezTo>
                <a:lnTo>
                  <a:pt x="755259" y="178386"/>
                </a:lnTo>
                <a:cubicBezTo>
                  <a:pt x="656109" y="86318"/>
                  <a:pt x="526699" y="36099"/>
                  <a:pt x="391494" y="36099"/>
                </a:cubicBezTo>
                <a:cubicBezTo>
                  <a:pt x="254358" y="36099"/>
                  <a:pt x="124948" y="86962"/>
                  <a:pt x="25154" y="180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0" name="Freeform: Shape 89" title="Timeline Right Line Items">
            <a:extLst>
              <a:ext uri="{FF2B5EF4-FFF2-40B4-BE49-F238E27FC236}">
                <a16:creationId xmlns:a16="http://schemas.microsoft.com/office/drawing/2014/main" id="{505A1189-47AB-40D7-A1D8-F1344377A3B0}"/>
              </a:ext>
            </a:extLst>
          </p:cNvPr>
          <p:cNvSpPr/>
          <p:nvPr/>
        </p:nvSpPr>
        <p:spPr>
          <a:xfrm>
            <a:off x="6056445" y="1264440"/>
            <a:ext cx="206026" cy="618078"/>
          </a:xfrm>
          <a:custGeom>
            <a:avLst/>
            <a:gdLst>
              <a:gd name="connsiteX0" fmla="*/ 35456 w 206026"/>
              <a:gd name="connsiteY0" fmla="*/ 616836 h 618078"/>
              <a:gd name="connsiteX1" fmla="*/ 3264 w 206026"/>
              <a:gd name="connsiteY1" fmla="*/ 616836 h 618078"/>
              <a:gd name="connsiteX2" fmla="*/ 3264 w 206026"/>
              <a:gd name="connsiteY2" fmla="*/ 417892 h 618078"/>
              <a:gd name="connsiteX3" fmla="*/ 182893 w 206026"/>
              <a:gd name="connsiteY3" fmla="*/ 3264 h 618078"/>
              <a:gd name="connsiteX4" fmla="*/ 204783 w 206026"/>
              <a:gd name="connsiteY4" fmla="*/ 27086 h 618078"/>
              <a:gd name="connsiteX5" fmla="*/ 35456 w 206026"/>
              <a:gd name="connsiteY5" fmla="*/ 417892 h 618078"/>
              <a:gd name="connsiteX6" fmla="*/ 35456 w 206026"/>
              <a:gd name="connsiteY6" fmla="*/ 616836 h 6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26" h="618078">
                <a:moveTo>
                  <a:pt x="35456" y="616836"/>
                </a:moveTo>
                <a:lnTo>
                  <a:pt x="3264" y="616836"/>
                </a:lnTo>
                <a:lnTo>
                  <a:pt x="3264" y="417892"/>
                </a:lnTo>
                <a:cubicBezTo>
                  <a:pt x="3264" y="261440"/>
                  <a:pt x="68934" y="110140"/>
                  <a:pt x="182893" y="3264"/>
                </a:cubicBezTo>
                <a:lnTo>
                  <a:pt x="204783" y="27086"/>
                </a:lnTo>
                <a:cubicBezTo>
                  <a:pt x="97263" y="128167"/>
                  <a:pt x="35456" y="270454"/>
                  <a:pt x="35456" y="417892"/>
                </a:cubicBezTo>
                <a:lnTo>
                  <a:pt x="35456" y="6168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1" name="Freeform: Shape 90" title="Timeline Right Line Items">
            <a:extLst>
              <a:ext uri="{FF2B5EF4-FFF2-40B4-BE49-F238E27FC236}">
                <a16:creationId xmlns:a16="http://schemas.microsoft.com/office/drawing/2014/main" id="{185CE171-3948-4238-AE19-711744192B81}"/>
              </a:ext>
            </a:extLst>
          </p:cNvPr>
          <p:cNvSpPr/>
          <p:nvPr/>
        </p:nvSpPr>
        <p:spPr>
          <a:xfrm>
            <a:off x="605644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2" name="Freeform: Shape 91" title="Timeline Right Line Items">
            <a:extLst>
              <a:ext uri="{FF2B5EF4-FFF2-40B4-BE49-F238E27FC236}">
                <a16:creationId xmlns:a16="http://schemas.microsoft.com/office/drawing/2014/main" id="{CBD2CC21-C59E-46A1-BF0B-322E13182675}"/>
              </a:ext>
            </a:extLst>
          </p:cNvPr>
          <p:cNvSpPr/>
          <p:nvPr/>
        </p:nvSpPr>
        <p:spPr>
          <a:xfrm>
            <a:off x="605644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3" name="Freeform: Shape 92" title="Timeline Right Line Items">
            <a:extLst>
              <a:ext uri="{FF2B5EF4-FFF2-40B4-BE49-F238E27FC236}">
                <a16:creationId xmlns:a16="http://schemas.microsoft.com/office/drawing/2014/main" id="{FB12A853-6E11-448C-B2C1-3465DF3FEE42}"/>
              </a:ext>
            </a:extLst>
          </p:cNvPr>
          <p:cNvSpPr/>
          <p:nvPr/>
        </p:nvSpPr>
        <p:spPr>
          <a:xfrm>
            <a:off x="605644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4" name="Freeform: Shape 93" title="Timeline Right Line Items">
            <a:extLst>
              <a:ext uri="{FF2B5EF4-FFF2-40B4-BE49-F238E27FC236}">
                <a16:creationId xmlns:a16="http://schemas.microsoft.com/office/drawing/2014/main" id="{D7098037-0132-4E31-9585-08BDDA6301B7}"/>
              </a:ext>
            </a:extLst>
          </p:cNvPr>
          <p:cNvSpPr/>
          <p:nvPr/>
        </p:nvSpPr>
        <p:spPr>
          <a:xfrm>
            <a:off x="605644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5" name="Freeform: Shape 94" title="Timeline Right Line Items">
            <a:extLst>
              <a:ext uri="{FF2B5EF4-FFF2-40B4-BE49-F238E27FC236}">
                <a16:creationId xmlns:a16="http://schemas.microsoft.com/office/drawing/2014/main" id="{033CB049-3CFD-4AC9-9C14-6DF43A54DBC6}"/>
              </a:ext>
            </a:extLst>
          </p:cNvPr>
          <p:cNvSpPr/>
          <p:nvPr/>
        </p:nvSpPr>
        <p:spPr>
          <a:xfrm>
            <a:off x="5815651" y="4476516"/>
            <a:ext cx="276848" cy="817666"/>
          </a:xfrm>
          <a:custGeom>
            <a:avLst/>
            <a:gdLst>
              <a:gd name="connsiteX0" fmla="*/ 25154 w 276847"/>
              <a:gd name="connsiteY0" fmla="*/ 814492 h 817666"/>
              <a:gd name="connsiteX1" fmla="*/ 3264 w 276847"/>
              <a:gd name="connsiteY1" fmla="*/ 790670 h 817666"/>
              <a:gd name="connsiteX2" fmla="*/ 244057 w 276847"/>
              <a:gd name="connsiteY2" fmla="*/ 246632 h 817666"/>
              <a:gd name="connsiteX3" fmla="*/ 244057 w 276847"/>
              <a:gd name="connsiteY3" fmla="*/ 3264 h 817666"/>
              <a:gd name="connsiteX4" fmla="*/ 276249 w 276847"/>
              <a:gd name="connsiteY4" fmla="*/ 3264 h 817666"/>
              <a:gd name="connsiteX5" fmla="*/ 276249 w 276847"/>
              <a:gd name="connsiteY5" fmla="*/ 246632 h 817666"/>
              <a:gd name="connsiteX6" fmla="*/ 25154 w 276847"/>
              <a:gd name="connsiteY6" fmla="*/ 814492 h 8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7666">
                <a:moveTo>
                  <a:pt x="25154" y="814492"/>
                </a:moveTo>
                <a:lnTo>
                  <a:pt x="3264" y="790670"/>
                </a:lnTo>
                <a:cubicBezTo>
                  <a:pt x="156496" y="651603"/>
                  <a:pt x="244057" y="453302"/>
                  <a:pt x="244057" y="246632"/>
                </a:cubicBezTo>
                <a:lnTo>
                  <a:pt x="244057" y="3264"/>
                </a:lnTo>
                <a:lnTo>
                  <a:pt x="276249" y="3264"/>
                </a:lnTo>
                <a:lnTo>
                  <a:pt x="276249" y="246632"/>
                </a:lnTo>
                <a:cubicBezTo>
                  <a:pt x="276249" y="462316"/>
                  <a:pt x="184825" y="668986"/>
                  <a:pt x="25154" y="814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6" name="Freeform: Shape 95" title="Timeline Right Line Items">
            <a:extLst>
              <a:ext uri="{FF2B5EF4-FFF2-40B4-BE49-F238E27FC236}">
                <a16:creationId xmlns:a16="http://schemas.microsoft.com/office/drawing/2014/main" id="{18DF8FC1-819E-49D5-879B-8E541F0BEF2A}"/>
              </a:ext>
            </a:extLst>
          </p:cNvPr>
          <p:cNvSpPr/>
          <p:nvPr/>
        </p:nvSpPr>
        <p:spPr>
          <a:xfrm>
            <a:off x="4802904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6011 w 1036569"/>
              <a:gd name="connsiteY4" fmla="*/ 5195 h 231779"/>
              <a:gd name="connsiteX5" fmla="*/ 1037902 w 1036569"/>
              <a:gd name="connsiteY5" fmla="*/ 29017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2" y="196413"/>
                  <a:pt x="521548" y="196413"/>
                </a:cubicBezTo>
                <a:cubicBezTo>
                  <a:pt x="705041" y="196413"/>
                  <a:pt x="880807" y="128811"/>
                  <a:pt x="1016011" y="5195"/>
                </a:cubicBezTo>
                <a:lnTo>
                  <a:pt x="1037902" y="29017"/>
                </a:lnTo>
                <a:cubicBezTo>
                  <a:pt x="896259" y="157784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7" name="Freeform: Shape 96" title="Timeline Right Line Items">
            <a:extLst>
              <a:ext uri="{FF2B5EF4-FFF2-40B4-BE49-F238E27FC236}">
                <a16:creationId xmlns:a16="http://schemas.microsoft.com/office/drawing/2014/main" id="{12668320-0608-4434-AD8E-EF89F2B77534}"/>
              </a:ext>
            </a:extLst>
          </p:cNvPr>
          <p:cNvSpPr/>
          <p:nvPr/>
        </p:nvSpPr>
        <p:spPr>
          <a:xfrm>
            <a:off x="4553741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8" name="Freeform: Shape 97" title="Timeline Right Line Items">
            <a:extLst>
              <a:ext uri="{FF2B5EF4-FFF2-40B4-BE49-F238E27FC236}">
                <a16:creationId xmlns:a16="http://schemas.microsoft.com/office/drawing/2014/main" id="{AE6E6BFF-03CC-4C64-AEE2-8A3AF6EA13CA}"/>
              </a:ext>
            </a:extLst>
          </p:cNvPr>
          <p:cNvSpPr/>
          <p:nvPr/>
        </p:nvSpPr>
        <p:spPr>
          <a:xfrm>
            <a:off x="4553741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accent1"/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9" name="Freeform: Shape 98" title="Timeline Right Line Items">
            <a:extLst>
              <a:ext uri="{FF2B5EF4-FFF2-40B4-BE49-F238E27FC236}">
                <a16:creationId xmlns:a16="http://schemas.microsoft.com/office/drawing/2014/main" id="{6C826D36-FA26-40E5-AFDB-6DB9A6F47A1D}"/>
              </a:ext>
            </a:extLst>
          </p:cNvPr>
          <p:cNvSpPr/>
          <p:nvPr/>
        </p:nvSpPr>
        <p:spPr>
          <a:xfrm>
            <a:off x="4553741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0" name="Freeform: Shape 99" title="Timeline Right Line Items">
            <a:extLst>
              <a:ext uri="{FF2B5EF4-FFF2-40B4-BE49-F238E27FC236}">
                <a16:creationId xmlns:a16="http://schemas.microsoft.com/office/drawing/2014/main" id="{4CDFCB1B-6402-4FB0-9461-BD2AE6ED62F1}"/>
              </a:ext>
            </a:extLst>
          </p:cNvPr>
          <p:cNvSpPr/>
          <p:nvPr/>
        </p:nvSpPr>
        <p:spPr>
          <a:xfrm>
            <a:off x="4553741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1" name="Freeform: Shape 100" title="Timeline Right Line Items">
            <a:extLst>
              <a:ext uri="{FF2B5EF4-FFF2-40B4-BE49-F238E27FC236}">
                <a16:creationId xmlns:a16="http://schemas.microsoft.com/office/drawing/2014/main" id="{33A273F8-C08C-41AC-B6A0-4A06D3E4F246}"/>
              </a:ext>
            </a:extLst>
          </p:cNvPr>
          <p:cNvSpPr/>
          <p:nvPr/>
        </p:nvSpPr>
        <p:spPr>
          <a:xfrm>
            <a:off x="4553741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Freeform: Shape 101" title="Timeline Right Line Items">
            <a:extLst>
              <a:ext uri="{FF2B5EF4-FFF2-40B4-BE49-F238E27FC236}">
                <a16:creationId xmlns:a16="http://schemas.microsoft.com/office/drawing/2014/main" id="{63228885-8482-43DE-BCE9-A532BCA610E9}"/>
              </a:ext>
            </a:extLst>
          </p:cNvPr>
          <p:cNvSpPr/>
          <p:nvPr/>
        </p:nvSpPr>
        <p:spPr>
          <a:xfrm>
            <a:off x="4396002" y="1276673"/>
            <a:ext cx="193150" cy="605202"/>
          </a:xfrm>
          <a:custGeom>
            <a:avLst/>
            <a:gdLst>
              <a:gd name="connsiteX0" fmla="*/ 193194 w 193149"/>
              <a:gd name="connsiteY0" fmla="*/ 604603 h 605201"/>
              <a:gd name="connsiteX1" fmla="*/ 161003 w 193149"/>
              <a:gd name="connsiteY1" fmla="*/ 604603 h 605201"/>
              <a:gd name="connsiteX2" fmla="*/ 161003 w 193149"/>
              <a:gd name="connsiteY2" fmla="*/ 405659 h 605201"/>
              <a:gd name="connsiteX3" fmla="*/ 3264 w 193149"/>
              <a:gd name="connsiteY3" fmla="*/ 25798 h 605201"/>
              <a:gd name="connsiteX4" fmla="*/ 25798 w 193149"/>
              <a:gd name="connsiteY4" fmla="*/ 3264 h 605201"/>
              <a:gd name="connsiteX5" fmla="*/ 193194 w 193149"/>
              <a:gd name="connsiteY5" fmla="*/ 405659 h 605201"/>
              <a:gd name="connsiteX6" fmla="*/ 193194 w 193149"/>
              <a:gd name="connsiteY6" fmla="*/ 604603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193194" y="604603"/>
                </a:moveTo>
                <a:lnTo>
                  <a:pt x="161003" y="604603"/>
                </a:lnTo>
                <a:lnTo>
                  <a:pt x="161003" y="405659"/>
                </a:lnTo>
                <a:cubicBezTo>
                  <a:pt x="161003" y="262084"/>
                  <a:pt x="104989" y="127523"/>
                  <a:pt x="3264" y="25798"/>
                </a:cubicBezTo>
                <a:lnTo>
                  <a:pt x="25798" y="3264"/>
                </a:lnTo>
                <a:cubicBezTo>
                  <a:pt x="133962" y="110784"/>
                  <a:pt x="193194" y="253714"/>
                  <a:pt x="193194" y="405659"/>
                </a:cubicBezTo>
                <a:lnTo>
                  <a:pt x="193194" y="6046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: Shape 102" title="Timeline Right Line Items">
            <a:extLst>
              <a:ext uri="{FF2B5EF4-FFF2-40B4-BE49-F238E27FC236}">
                <a16:creationId xmlns:a16="http://schemas.microsoft.com/office/drawing/2014/main" id="{9118502D-3585-46B1-9166-5A69E74C7279}"/>
              </a:ext>
            </a:extLst>
          </p:cNvPr>
          <p:cNvSpPr/>
          <p:nvPr/>
        </p:nvSpPr>
        <p:spPr>
          <a:xfrm>
            <a:off x="3616322" y="1111208"/>
            <a:ext cx="804790" cy="193150"/>
          </a:xfrm>
          <a:custGeom>
            <a:avLst/>
            <a:gdLst>
              <a:gd name="connsiteX0" fmla="*/ 25798 w 804789"/>
              <a:gd name="connsiteY0" fmla="*/ 192550 h 193149"/>
              <a:gd name="connsiteX1" fmla="*/ 3264 w 804789"/>
              <a:gd name="connsiteY1" fmla="*/ 170016 h 193149"/>
              <a:gd name="connsiteX2" fmla="*/ 405015 w 804789"/>
              <a:gd name="connsiteY2" fmla="*/ 3264 h 193149"/>
              <a:gd name="connsiteX3" fmla="*/ 805478 w 804789"/>
              <a:gd name="connsiteY3" fmla="*/ 168729 h 193149"/>
              <a:gd name="connsiteX4" fmla="*/ 782944 w 804789"/>
              <a:gd name="connsiteY4" fmla="*/ 191263 h 193149"/>
              <a:gd name="connsiteX5" fmla="*/ 405015 w 804789"/>
              <a:gd name="connsiteY5" fmla="*/ 35456 h 193149"/>
              <a:gd name="connsiteX6" fmla="*/ 25798 w 804789"/>
              <a:gd name="connsiteY6" fmla="*/ 192550 h 1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4789" h="193149">
                <a:moveTo>
                  <a:pt x="25798" y="192550"/>
                </a:moveTo>
                <a:lnTo>
                  <a:pt x="3264" y="170016"/>
                </a:lnTo>
                <a:cubicBezTo>
                  <a:pt x="110784" y="62496"/>
                  <a:pt x="253071" y="3264"/>
                  <a:pt x="405015" y="3264"/>
                </a:cubicBezTo>
                <a:cubicBezTo>
                  <a:pt x="556315" y="3264"/>
                  <a:pt x="698602" y="61853"/>
                  <a:pt x="805478" y="168729"/>
                </a:cubicBezTo>
                <a:lnTo>
                  <a:pt x="782944" y="191263"/>
                </a:lnTo>
                <a:cubicBezTo>
                  <a:pt x="681863" y="90825"/>
                  <a:pt x="547946" y="35456"/>
                  <a:pt x="405015" y="35456"/>
                </a:cubicBezTo>
                <a:cubicBezTo>
                  <a:pt x="262084" y="35456"/>
                  <a:pt x="126880" y="90825"/>
                  <a:pt x="25798" y="1925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" name="Freeform: Shape 103" title="Timeline Right Line Items">
            <a:extLst>
              <a:ext uri="{FF2B5EF4-FFF2-40B4-BE49-F238E27FC236}">
                <a16:creationId xmlns:a16="http://schemas.microsoft.com/office/drawing/2014/main" id="{B4227DE8-EFE2-406C-85D2-33B26862791E}"/>
              </a:ext>
            </a:extLst>
          </p:cNvPr>
          <p:cNvSpPr/>
          <p:nvPr/>
        </p:nvSpPr>
        <p:spPr>
          <a:xfrm>
            <a:off x="3450214" y="1277960"/>
            <a:ext cx="193150" cy="605202"/>
          </a:xfrm>
          <a:custGeom>
            <a:avLst/>
            <a:gdLst>
              <a:gd name="connsiteX0" fmla="*/ 35456 w 193149"/>
              <a:gd name="connsiteY0" fmla="*/ 603315 h 605201"/>
              <a:gd name="connsiteX1" fmla="*/ 3264 w 193149"/>
              <a:gd name="connsiteY1" fmla="*/ 603315 h 605201"/>
              <a:gd name="connsiteX2" fmla="*/ 3264 w 193149"/>
              <a:gd name="connsiteY2" fmla="*/ 404371 h 605201"/>
              <a:gd name="connsiteX3" fmla="*/ 169372 w 193149"/>
              <a:gd name="connsiteY3" fmla="*/ 3264 h 605201"/>
              <a:gd name="connsiteX4" fmla="*/ 191907 w 193149"/>
              <a:gd name="connsiteY4" fmla="*/ 25798 h 605201"/>
              <a:gd name="connsiteX5" fmla="*/ 35456 w 193149"/>
              <a:gd name="connsiteY5" fmla="*/ 404371 h 605201"/>
              <a:gd name="connsiteX6" fmla="*/ 35456 w 193149"/>
              <a:gd name="connsiteY6" fmla="*/ 603315 h 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149" h="605201">
                <a:moveTo>
                  <a:pt x="35456" y="603315"/>
                </a:moveTo>
                <a:lnTo>
                  <a:pt x="3264" y="603315"/>
                </a:lnTo>
                <a:lnTo>
                  <a:pt x="3264" y="404371"/>
                </a:lnTo>
                <a:cubicBezTo>
                  <a:pt x="3264" y="253071"/>
                  <a:pt x="62496" y="110140"/>
                  <a:pt x="169372" y="3264"/>
                </a:cubicBezTo>
                <a:lnTo>
                  <a:pt x="191907" y="25798"/>
                </a:lnTo>
                <a:cubicBezTo>
                  <a:pt x="90825" y="126880"/>
                  <a:pt x="35456" y="261440"/>
                  <a:pt x="35456" y="404371"/>
                </a:cubicBezTo>
                <a:lnTo>
                  <a:pt x="35456" y="6033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5" name="Freeform: Shape 104" title="Timeline Right Line Items">
            <a:extLst>
              <a:ext uri="{FF2B5EF4-FFF2-40B4-BE49-F238E27FC236}">
                <a16:creationId xmlns:a16="http://schemas.microsoft.com/office/drawing/2014/main" id="{5BF2FF0B-14D1-46F0-86E3-550F200EEA97}"/>
              </a:ext>
            </a:extLst>
          </p:cNvPr>
          <p:cNvSpPr/>
          <p:nvPr/>
        </p:nvSpPr>
        <p:spPr>
          <a:xfrm>
            <a:off x="3450214" y="1878011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6" name="Freeform: Shape 105" title="Timeline Right Line Items">
            <a:extLst>
              <a:ext uri="{FF2B5EF4-FFF2-40B4-BE49-F238E27FC236}">
                <a16:creationId xmlns:a16="http://schemas.microsoft.com/office/drawing/2014/main" id="{3B21AD23-73AC-4ADF-A93C-51497A2D4AE8}"/>
              </a:ext>
            </a:extLst>
          </p:cNvPr>
          <p:cNvSpPr/>
          <p:nvPr/>
        </p:nvSpPr>
        <p:spPr>
          <a:xfrm>
            <a:off x="3450214" y="2525706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3534 h 656708"/>
              <a:gd name="connsiteX3" fmla="*/ 3264 w 38629"/>
              <a:gd name="connsiteY3" fmla="*/ 653534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3534"/>
                </a:lnTo>
                <a:lnTo>
                  <a:pt x="3264" y="6535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7" name="Freeform: Shape 106" title="Timeline Right Line Items">
            <a:extLst>
              <a:ext uri="{FF2B5EF4-FFF2-40B4-BE49-F238E27FC236}">
                <a16:creationId xmlns:a16="http://schemas.microsoft.com/office/drawing/2014/main" id="{8D2613F1-5465-4044-94F5-060353232EEF}"/>
              </a:ext>
            </a:extLst>
          </p:cNvPr>
          <p:cNvSpPr/>
          <p:nvPr/>
        </p:nvSpPr>
        <p:spPr>
          <a:xfrm>
            <a:off x="3450214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6 w 38629"/>
              <a:gd name="connsiteY1" fmla="*/ 3264 h 656708"/>
              <a:gd name="connsiteX2" fmla="*/ 35456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6" y="3264"/>
                </a:lnTo>
                <a:lnTo>
                  <a:pt x="35456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8" name="Freeform: Shape 107" title="Timeline Right Line Items">
            <a:extLst>
              <a:ext uri="{FF2B5EF4-FFF2-40B4-BE49-F238E27FC236}">
                <a16:creationId xmlns:a16="http://schemas.microsoft.com/office/drawing/2014/main" id="{C5F23A71-09DA-4EF1-A4A4-4539E1ED2181}"/>
              </a:ext>
            </a:extLst>
          </p:cNvPr>
          <p:cNvSpPr/>
          <p:nvPr/>
        </p:nvSpPr>
        <p:spPr>
          <a:xfrm>
            <a:off x="3450214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6 w 38629"/>
              <a:gd name="connsiteY1" fmla="*/ 3264 h 650270"/>
              <a:gd name="connsiteX2" fmla="*/ 35456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6" y="3264"/>
                </a:lnTo>
                <a:lnTo>
                  <a:pt x="35456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9" name="Freeform: Shape 108" title="Timeline Right Line Items">
            <a:extLst>
              <a:ext uri="{FF2B5EF4-FFF2-40B4-BE49-F238E27FC236}">
                <a16:creationId xmlns:a16="http://schemas.microsoft.com/office/drawing/2014/main" id="{E65F7673-10D2-4424-BBA5-AA98506B4FFA}"/>
              </a:ext>
            </a:extLst>
          </p:cNvPr>
          <p:cNvSpPr/>
          <p:nvPr/>
        </p:nvSpPr>
        <p:spPr>
          <a:xfrm>
            <a:off x="3210064" y="4476516"/>
            <a:ext cx="276848" cy="811228"/>
          </a:xfrm>
          <a:custGeom>
            <a:avLst/>
            <a:gdLst>
              <a:gd name="connsiteX0" fmla="*/ 25154 w 276847"/>
              <a:gd name="connsiteY0" fmla="*/ 813204 h 811227"/>
              <a:gd name="connsiteX1" fmla="*/ 3264 w 276847"/>
              <a:gd name="connsiteY1" fmla="*/ 789382 h 811227"/>
              <a:gd name="connsiteX2" fmla="*/ 242769 w 276847"/>
              <a:gd name="connsiteY2" fmla="*/ 245989 h 811227"/>
              <a:gd name="connsiteX3" fmla="*/ 242769 w 276847"/>
              <a:gd name="connsiteY3" fmla="*/ 3264 h 811227"/>
              <a:gd name="connsiteX4" fmla="*/ 274961 w 276847"/>
              <a:gd name="connsiteY4" fmla="*/ 3264 h 811227"/>
              <a:gd name="connsiteX5" fmla="*/ 274961 w 276847"/>
              <a:gd name="connsiteY5" fmla="*/ 246632 h 811227"/>
              <a:gd name="connsiteX6" fmla="*/ 25154 w 276847"/>
              <a:gd name="connsiteY6" fmla="*/ 813204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154" y="813204"/>
                </a:moveTo>
                <a:lnTo>
                  <a:pt x="3264" y="789382"/>
                </a:lnTo>
                <a:cubicBezTo>
                  <a:pt x="155852" y="650315"/>
                  <a:pt x="242769" y="452015"/>
                  <a:pt x="242769" y="245989"/>
                </a:cubicBezTo>
                <a:lnTo>
                  <a:pt x="242769" y="3264"/>
                </a:lnTo>
                <a:lnTo>
                  <a:pt x="274961" y="3264"/>
                </a:lnTo>
                <a:lnTo>
                  <a:pt x="274961" y="246632"/>
                </a:lnTo>
                <a:cubicBezTo>
                  <a:pt x="275605" y="461672"/>
                  <a:pt x="184181" y="668342"/>
                  <a:pt x="25154" y="8132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0" name="Freeform: Shape 109" title="Timeline Right Line Items">
            <a:extLst>
              <a:ext uri="{FF2B5EF4-FFF2-40B4-BE49-F238E27FC236}">
                <a16:creationId xmlns:a16="http://schemas.microsoft.com/office/drawing/2014/main" id="{C139A653-733A-43B0-A4C3-44197E0C520D}"/>
              </a:ext>
            </a:extLst>
          </p:cNvPr>
          <p:cNvSpPr/>
          <p:nvPr/>
        </p:nvSpPr>
        <p:spPr>
          <a:xfrm>
            <a:off x="2196673" y="5261991"/>
            <a:ext cx="1036569" cy="231779"/>
          </a:xfrm>
          <a:custGeom>
            <a:avLst/>
            <a:gdLst>
              <a:gd name="connsiteX0" fmla="*/ 521548 w 1036569"/>
              <a:gd name="connsiteY0" fmla="*/ 228605 h 231779"/>
              <a:gd name="connsiteX1" fmla="*/ 3264 w 1036569"/>
              <a:gd name="connsiteY1" fmla="*/ 27086 h 231779"/>
              <a:gd name="connsiteX2" fmla="*/ 25154 w 1036569"/>
              <a:gd name="connsiteY2" fmla="*/ 3264 h 231779"/>
              <a:gd name="connsiteX3" fmla="*/ 521548 w 1036569"/>
              <a:gd name="connsiteY3" fmla="*/ 196413 h 231779"/>
              <a:gd name="connsiteX4" fmla="*/ 1017299 w 1036569"/>
              <a:gd name="connsiteY4" fmla="*/ 4552 h 231779"/>
              <a:gd name="connsiteX5" fmla="*/ 1039189 w 1036569"/>
              <a:gd name="connsiteY5" fmla="*/ 28374 h 231779"/>
              <a:gd name="connsiteX6" fmla="*/ 521548 w 1036569"/>
              <a:gd name="connsiteY6" fmla="*/ 228605 h 23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569" h="231779">
                <a:moveTo>
                  <a:pt x="521548" y="228605"/>
                </a:moveTo>
                <a:cubicBezTo>
                  <a:pt x="329043" y="228605"/>
                  <a:pt x="144907" y="157140"/>
                  <a:pt x="3264" y="27086"/>
                </a:cubicBezTo>
                <a:lnTo>
                  <a:pt x="25154" y="3264"/>
                </a:lnTo>
                <a:cubicBezTo>
                  <a:pt x="161003" y="127523"/>
                  <a:pt x="337413" y="196413"/>
                  <a:pt x="521548" y="196413"/>
                </a:cubicBezTo>
                <a:cubicBezTo>
                  <a:pt x="705684" y="196413"/>
                  <a:pt x="881450" y="128167"/>
                  <a:pt x="1017299" y="4552"/>
                </a:cubicBezTo>
                <a:lnTo>
                  <a:pt x="1039189" y="28374"/>
                </a:lnTo>
                <a:cubicBezTo>
                  <a:pt x="896902" y="157140"/>
                  <a:pt x="713410" y="228605"/>
                  <a:pt x="521548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" name="Freeform: Shape 110" title="Timeline Right Line Items">
            <a:extLst>
              <a:ext uri="{FF2B5EF4-FFF2-40B4-BE49-F238E27FC236}">
                <a16:creationId xmlns:a16="http://schemas.microsoft.com/office/drawing/2014/main" id="{E7C436BC-D16F-4870-A59D-93C780C390FB}"/>
              </a:ext>
            </a:extLst>
          </p:cNvPr>
          <p:cNvSpPr/>
          <p:nvPr/>
        </p:nvSpPr>
        <p:spPr>
          <a:xfrm>
            <a:off x="1947510" y="4476516"/>
            <a:ext cx="276848" cy="811228"/>
          </a:xfrm>
          <a:custGeom>
            <a:avLst/>
            <a:gdLst>
              <a:gd name="connsiteX0" fmla="*/ 252427 w 276847"/>
              <a:gd name="connsiteY0" fmla="*/ 812561 h 811227"/>
              <a:gd name="connsiteX1" fmla="*/ 3264 w 276847"/>
              <a:gd name="connsiteY1" fmla="*/ 246632 h 811227"/>
              <a:gd name="connsiteX2" fmla="*/ 3264 w 276847"/>
              <a:gd name="connsiteY2" fmla="*/ 3264 h 811227"/>
              <a:gd name="connsiteX3" fmla="*/ 35456 w 276847"/>
              <a:gd name="connsiteY3" fmla="*/ 3264 h 811227"/>
              <a:gd name="connsiteX4" fmla="*/ 35456 w 276847"/>
              <a:gd name="connsiteY4" fmla="*/ 246632 h 811227"/>
              <a:gd name="connsiteX5" fmla="*/ 274317 w 276847"/>
              <a:gd name="connsiteY5" fmla="*/ 788739 h 811227"/>
              <a:gd name="connsiteX6" fmla="*/ 252427 w 276847"/>
              <a:gd name="connsiteY6" fmla="*/ 812561 h 8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47" h="811227">
                <a:moveTo>
                  <a:pt x="252427" y="812561"/>
                </a:moveTo>
                <a:cubicBezTo>
                  <a:pt x="94044" y="667698"/>
                  <a:pt x="3264" y="461028"/>
                  <a:pt x="3264" y="246632"/>
                </a:cubicBezTo>
                <a:lnTo>
                  <a:pt x="3264" y="3264"/>
                </a:lnTo>
                <a:lnTo>
                  <a:pt x="35456" y="3264"/>
                </a:lnTo>
                <a:lnTo>
                  <a:pt x="35456" y="246632"/>
                </a:lnTo>
                <a:cubicBezTo>
                  <a:pt x="35456" y="452015"/>
                  <a:pt x="122373" y="650315"/>
                  <a:pt x="274317" y="788739"/>
                </a:cubicBezTo>
                <a:lnTo>
                  <a:pt x="252427" y="812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Freeform: Shape 111" title="Timeline Right Line Items">
            <a:extLst>
              <a:ext uri="{FF2B5EF4-FFF2-40B4-BE49-F238E27FC236}">
                <a16:creationId xmlns:a16="http://schemas.microsoft.com/office/drawing/2014/main" id="{98D27863-EA93-42CF-9C58-DA2CBC28A70E}"/>
              </a:ext>
            </a:extLst>
          </p:cNvPr>
          <p:cNvSpPr/>
          <p:nvPr/>
        </p:nvSpPr>
        <p:spPr>
          <a:xfrm>
            <a:off x="1947510" y="3828822"/>
            <a:ext cx="38630" cy="650270"/>
          </a:xfrm>
          <a:custGeom>
            <a:avLst/>
            <a:gdLst>
              <a:gd name="connsiteX0" fmla="*/ 3264 w 38629"/>
              <a:gd name="connsiteY0" fmla="*/ 3264 h 650270"/>
              <a:gd name="connsiteX1" fmla="*/ 35455 w 38629"/>
              <a:gd name="connsiteY1" fmla="*/ 3264 h 650270"/>
              <a:gd name="connsiteX2" fmla="*/ 35455 w 38629"/>
              <a:gd name="connsiteY2" fmla="*/ 650959 h 650270"/>
              <a:gd name="connsiteX3" fmla="*/ 3264 w 38629"/>
              <a:gd name="connsiteY3" fmla="*/ 650959 h 65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0270">
                <a:moveTo>
                  <a:pt x="3264" y="3264"/>
                </a:moveTo>
                <a:lnTo>
                  <a:pt x="35455" y="3264"/>
                </a:lnTo>
                <a:lnTo>
                  <a:pt x="35455" y="650959"/>
                </a:lnTo>
                <a:lnTo>
                  <a:pt x="3264" y="650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3" name="Freeform: Shape 112" title="Timeline Right Line Items">
            <a:extLst>
              <a:ext uri="{FF2B5EF4-FFF2-40B4-BE49-F238E27FC236}">
                <a16:creationId xmlns:a16="http://schemas.microsoft.com/office/drawing/2014/main" id="{5F0BB9FF-3719-4059-BB8D-660CA84B7B54}"/>
              </a:ext>
            </a:extLst>
          </p:cNvPr>
          <p:cNvSpPr/>
          <p:nvPr/>
        </p:nvSpPr>
        <p:spPr>
          <a:xfrm>
            <a:off x="1947510" y="3175332"/>
            <a:ext cx="38630" cy="656708"/>
          </a:xfrm>
          <a:custGeom>
            <a:avLst/>
            <a:gdLst>
              <a:gd name="connsiteX0" fmla="*/ 3264 w 38629"/>
              <a:gd name="connsiteY0" fmla="*/ 3264 h 656708"/>
              <a:gd name="connsiteX1" fmla="*/ 35455 w 38629"/>
              <a:gd name="connsiteY1" fmla="*/ 3264 h 656708"/>
              <a:gd name="connsiteX2" fmla="*/ 35455 w 38629"/>
              <a:gd name="connsiteY2" fmla="*/ 656109 h 656708"/>
              <a:gd name="connsiteX3" fmla="*/ 3264 w 38629"/>
              <a:gd name="connsiteY3" fmla="*/ 656109 h 65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9" h="656708">
                <a:moveTo>
                  <a:pt x="3264" y="3264"/>
                </a:moveTo>
                <a:lnTo>
                  <a:pt x="35455" y="3264"/>
                </a:lnTo>
                <a:lnTo>
                  <a:pt x="35455" y="656109"/>
                </a:lnTo>
                <a:lnTo>
                  <a:pt x="3264" y="6561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43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4" name="Freeform: Shape 113" title="Timeline Right Line Items">
            <a:extLst>
              <a:ext uri="{FF2B5EF4-FFF2-40B4-BE49-F238E27FC236}">
                <a16:creationId xmlns:a16="http://schemas.microsoft.com/office/drawing/2014/main" id="{88FC6846-9161-46DD-8924-3647DE0054E4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Freeform: Shape 114" title="Timeline Right Line Items">
            <a:extLst>
              <a:ext uri="{FF2B5EF4-FFF2-40B4-BE49-F238E27FC236}">
                <a16:creationId xmlns:a16="http://schemas.microsoft.com/office/drawing/2014/main" id="{D52A03E6-0E07-43D4-AC2A-C4398C4211AC}"/>
              </a:ext>
            </a:extLst>
          </p:cNvPr>
          <p:cNvSpPr/>
          <p:nvPr/>
        </p:nvSpPr>
        <p:spPr>
          <a:xfrm>
            <a:off x="680914" y="948139"/>
            <a:ext cx="32192" cy="32192"/>
          </a:xfrm>
          <a:custGeom>
            <a:avLst/>
            <a:gdLst/>
            <a:ahLst/>
            <a:cxnLst/>
            <a:rect l="l" t="t" r="r" b="b"/>
            <a:pathLst>
              <a:path w="32191" h="32191"/>
            </a:pathLst>
          </a:custGeom>
          <a:solidFill>
            <a:schemeClr val="bg1">
              <a:lumMod val="95000"/>
            </a:schemeClr>
          </a:solidFill>
          <a:ln w="3219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6" name="TextBox 211">
            <a:extLst>
              <a:ext uri="{FF2B5EF4-FFF2-40B4-BE49-F238E27FC236}">
                <a16:creationId xmlns:a16="http://schemas.microsoft.com/office/drawing/2014/main" id="{5431891B-7163-4FF0-9177-DA81D477C44C}"/>
              </a:ext>
            </a:extLst>
          </p:cNvPr>
          <p:cNvSpPr txBox="1"/>
          <p:nvPr/>
        </p:nvSpPr>
        <p:spPr>
          <a:xfrm>
            <a:off x="905147" y="1554090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sp>
        <p:nvSpPr>
          <p:cNvPr id="124" name="TextBox 240">
            <a:extLst>
              <a:ext uri="{FF2B5EF4-FFF2-40B4-BE49-F238E27FC236}">
                <a16:creationId xmlns:a16="http://schemas.microsoft.com/office/drawing/2014/main" id="{06D86056-42FE-495C-9F70-8B8A053C13BF}"/>
              </a:ext>
            </a:extLst>
          </p:cNvPr>
          <p:cNvSpPr txBox="1"/>
          <p:nvPr/>
        </p:nvSpPr>
        <p:spPr>
          <a:xfrm>
            <a:off x="2147685" y="4493426"/>
            <a:ext cx="1127994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is visible</a:t>
            </a:r>
          </a:p>
        </p:txBody>
      </p:sp>
      <p:sp>
        <p:nvSpPr>
          <p:cNvPr id="125" name="TextBox 241">
            <a:extLst>
              <a:ext uri="{FF2B5EF4-FFF2-40B4-BE49-F238E27FC236}">
                <a16:creationId xmlns:a16="http://schemas.microsoft.com/office/drawing/2014/main" id="{BB74263A-F2FA-4075-9AB0-423134E7F40A}"/>
              </a:ext>
            </a:extLst>
          </p:cNvPr>
          <p:cNvSpPr txBox="1"/>
          <p:nvPr/>
        </p:nvSpPr>
        <p:spPr>
          <a:xfrm>
            <a:off x="2234950" y="4750201"/>
            <a:ext cx="1010817" cy="184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render event</a:t>
            </a:r>
          </a:p>
        </p:txBody>
      </p:sp>
      <p:cxnSp>
        <p:nvCxnSpPr>
          <p:cNvPr id="127" name="Straight Connector 126" title="Callout Line">
            <a:extLst>
              <a:ext uri="{FF2B5EF4-FFF2-40B4-BE49-F238E27FC236}">
                <a16:creationId xmlns:a16="http://schemas.microsoft.com/office/drawing/2014/main" id="{0254201B-1BB2-48B1-B4D8-60DD65B1BD9F}"/>
              </a:ext>
            </a:extLst>
          </p:cNvPr>
          <p:cNvCxnSpPr>
            <a:cxnSpLocks/>
          </p:cNvCxnSpPr>
          <p:nvPr/>
        </p:nvCxnSpPr>
        <p:spPr>
          <a:xfrm rot="2700000" flipH="1">
            <a:off x="2916627" y="5038744"/>
            <a:ext cx="186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 title="Callout Line">
            <a:extLst>
              <a:ext uri="{FF2B5EF4-FFF2-40B4-BE49-F238E27FC236}">
                <a16:creationId xmlns:a16="http://schemas.microsoft.com/office/drawing/2014/main" id="{F115BA9A-53DE-44E9-96DD-58A9A0E52C98}"/>
              </a:ext>
            </a:extLst>
          </p:cNvPr>
          <p:cNvCxnSpPr>
            <a:cxnSpLocks/>
          </p:cNvCxnSpPr>
          <p:nvPr/>
        </p:nvCxnSpPr>
        <p:spPr>
          <a:xfrm flipH="1">
            <a:off x="4376262" y="5336962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 descr="Timeline Original Colors">
            <a:extLst>
              <a:ext uri="{FF2B5EF4-FFF2-40B4-BE49-F238E27FC236}">
                <a16:creationId xmlns:a16="http://schemas.microsoft.com/office/drawing/2014/main" id="{9E3CE86E-B335-4AF7-A0AE-99A89F6DD1B5}"/>
              </a:ext>
            </a:extLst>
          </p:cNvPr>
          <p:cNvGrpSpPr/>
          <p:nvPr/>
        </p:nvGrpSpPr>
        <p:grpSpPr>
          <a:xfrm>
            <a:off x="5763501" y="1036523"/>
            <a:ext cx="2699586" cy="4456604"/>
            <a:chOff x="6338018" y="1384638"/>
            <a:chExt cx="2699586" cy="4456604"/>
          </a:xfrm>
        </p:grpSpPr>
        <p:sp>
          <p:nvSpPr>
            <p:cNvPr id="201" name="Freeform: Shape 200" title="Timeline Right Line Items">
              <a:extLst>
                <a:ext uri="{FF2B5EF4-FFF2-40B4-BE49-F238E27FC236}">
                  <a16:creationId xmlns:a16="http://schemas.microsoft.com/office/drawing/2014/main" id="{0FD8C19D-9FD4-4B09-998B-8E56E4619FA5}"/>
                </a:ext>
              </a:extLst>
            </p:cNvPr>
            <p:cNvSpPr/>
            <p:nvPr/>
          </p:nvSpPr>
          <p:spPr>
            <a:xfrm>
              <a:off x="7968843" y="5596586"/>
              <a:ext cx="1068761" cy="244656"/>
            </a:xfrm>
            <a:custGeom>
              <a:avLst/>
              <a:gdLst>
                <a:gd name="connsiteX0" fmla="*/ 537001 w 1068760"/>
                <a:gd name="connsiteY0" fmla="*/ 242125 h 244656"/>
                <a:gd name="connsiteX1" fmla="*/ 3264 w 1068760"/>
                <a:gd name="connsiteY1" fmla="*/ 26442 h 244656"/>
                <a:gd name="connsiteX2" fmla="*/ 25798 w 1068760"/>
                <a:gd name="connsiteY2" fmla="*/ 3264 h 244656"/>
                <a:gd name="connsiteX3" fmla="*/ 537001 w 1068760"/>
                <a:gd name="connsiteY3" fmla="*/ 209934 h 244656"/>
                <a:gd name="connsiteX4" fmla="*/ 1046271 w 1068760"/>
                <a:gd name="connsiteY4" fmla="*/ 5195 h 244656"/>
                <a:gd name="connsiteX5" fmla="*/ 1068805 w 1068760"/>
                <a:gd name="connsiteY5" fmla="*/ 28373 h 244656"/>
                <a:gd name="connsiteX6" fmla="*/ 537001 w 1068760"/>
                <a:gd name="connsiteY6" fmla="*/ 242125 h 2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60" h="244656">
                  <a:moveTo>
                    <a:pt x="537001" y="242125"/>
                  </a:moveTo>
                  <a:cubicBezTo>
                    <a:pt x="336769" y="242125"/>
                    <a:pt x="147482" y="165509"/>
                    <a:pt x="3264" y="26442"/>
                  </a:cubicBezTo>
                  <a:lnTo>
                    <a:pt x="25798" y="3264"/>
                  </a:lnTo>
                  <a:cubicBezTo>
                    <a:pt x="163578" y="136537"/>
                    <a:pt x="345139" y="209934"/>
                    <a:pt x="537001" y="209934"/>
                  </a:cubicBezTo>
                  <a:cubicBezTo>
                    <a:pt x="727575" y="209934"/>
                    <a:pt x="908492" y="137181"/>
                    <a:pt x="1046271" y="5195"/>
                  </a:cubicBezTo>
                  <a:lnTo>
                    <a:pt x="1068805" y="28373"/>
                  </a:lnTo>
                  <a:cubicBezTo>
                    <a:pt x="924588" y="166153"/>
                    <a:pt x="735945" y="242125"/>
                    <a:pt x="537001" y="242125"/>
                  </a:cubicBez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2" name="Freeform: Shape 201" title="Timeline Middle Line Items">
              <a:extLst>
                <a:ext uri="{FF2B5EF4-FFF2-40B4-BE49-F238E27FC236}">
                  <a16:creationId xmlns:a16="http://schemas.microsoft.com/office/drawing/2014/main" id="{9B5859C2-61D0-46CC-8353-FE33E33C6870}"/>
                </a:ext>
              </a:extLst>
            </p:cNvPr>
            <p:cNvSpPr/>
            <p:nvPr/>
          </p:nvSpPr>
          <p:spPr>
            <a:xfrm>
              <a:off x="780981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3" name="Freeform: Shape 202" title="Timeline Middle Line Items">
              <a:extLst>
                <a:ext uri="{FF2B5EF4-FFF2-40B4-BE49-F238E27FC236}">
                  <a16:creationId xmlns:a16="http://schemas.microsoft.com/office/drawing/2014/main" id="{9C4E9AE6-372B-44DD-8A2F-166D28BDC894}"/>
                </a:ext>
              </a:extLst>
            </p:cNvPr>
            <p:cNvSpPr/>
            <p:nvPr/>
          </p:nvSpPr>
          <p:spPr>
            <a:xfrm>
              <a:off x="780981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4" name="Freeform: Shape 203" title="Timeline Middle Line Items">
              <a:extLst>
                <a:ext uri="{FF2B5EF4-FFF2-40B4-BE49-F238E27FC236}">
                  <a16:creationId xmlns:a16="http://schemas.microsoft.com/office/drawing/2014/main" id="{CF05D655-0A11-4A62-8A90-F01DC87A63E3}"/>
                </a:ext>
              </a:extLst>
            </p:cNvPr>
            <p:cNvSpPr/>
            <p:nvPr/>
          </p:nvSpPr>
          <p:spPr>
            <a:xfrm>
              <a:off x="7616024" y="1557185"/>
              <a:ext cx="231779" cy="669585"/>
            </a:xfrm>
            <a:custGeom>
              <a:avLst/>
              <a:gdLst>
                <a:gd name="connsiteX0" fmla="*/ 229249 w 231779"/>
                <a:gd name="connsiteY0" fmla="*/ 672205 h 669584"/>
                <a:gd name="connsiteX1" fmla="*/ 197057 w 231779"/>
                <a:gd name="connsiteY1" fmla="*/ 672205 h 669584"/>
                <a:gd name="connsiteX2" fmla="*/ 197057 w 231779"/>
                <a:gd name="connsiteY2" fmla="*/ 473261 h 669584"/>
                <a:gd name="connsiteX3" fmla="*/ 3264 w 231779"/>
                <a:gd name="connsiteY3" fmla="*/ 27086 h 669584"/>
                <a:gd name="connsiteX4" fmla="*/ 25154 w 231779"/>
                <a:gd name="connsiteY4" fmla="*/ 3264 h 669584"/>
                <a:gd name="connsiteX5" fmla="*/ 229249 w 231779"/>
                <a:gd name="connsiteY5" fmla="*/ 472617 h 669584"/>
                <a:gd name="connsiteX6" fmla="*/ 229249 w 231779"/>
                <a:gd name="connsiteY6" fmla="*/ 672205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779" h="669584">
                  <a:moveTo>
                    <a:pt x="229249" y="672205"/>
                  </a:moveTo>
                  <a:lnTo>
                    <a:pt x="197057" y="672205"/>
                  </a:lnTo>
                  <a:lnTo>
                    <a:pt x="197057" y="473261"/>
                  </a:lnTo>
                  <a:cubicBezTo>
                    <a:pt x="197057" y="304577"/>
                    <a:pt x="126236" y="142332"/>
                    <a:pt x="3264" y="27086"/>
                  </a:cubicBezTo>
                  <a:lnTo>
                    <a:pt x="25154" y="3264"/>
                  </a:lnTo>
                  <a:cubicBezTo>
                    <a:pt x="154564" y="124304"/>
                    <a:pt x="229249" y="295564"/>
                    <a:pt x="229249" y="472617"/>
                  </a:cubicBezTo>
                  <a:lnTo>
                    <a:pt x="229249" y="672205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5" name="Freeform: Shape 204" title="Timeline Middle Line Items">
              <a:extLst>
                <a:ext uri="{FF2B5EF4-FFF2-40B4-BE49-F238E27FC236}">
                  <a16:creationId xmlns:a16="http://schemas.microsoft.com/office/drawing/2014/main" id="{6BC80364-1B7E-4724-895E-C0AC032F4450}"/>
                </a:ext>
              </a:extLst>
            </p:cNvPr>
            <p:cNvSpPr/>
            <p:nvPr/>
          </p:nvSpPr>
          <p:spPr>
            <a:xfrm>
              <a:off x="6758440" y="1384638"/>
              <a:ext cx="882049" cy="199588"/>
            </a:xfrm>
            <a:custGeom>
              <a:avLst/>
              <a:gdLst>
                <a:gd name="connsiteX0" fmla="*/ 25154 w 882049"/>
                <a:gd name="connsiteY0" fmla="*/ 201564 h 199587"/>
                <a:gd name="connsiteX1" fmla="*/ 3264 w 882049"/>
                <a:gd name="connsiteY1" fmla="*/ 178386 h 199587"/>
                <a:gd name="connsiteX2" fmla="*/ 444289 w 882049"/>
                <a:gd name="connsiteY2" fmla="*/ 3264 h 199587"/>
                <a:gd name="connsiteX3" fmla="*/ 883382 w 882049"/>
                <a:gd name="connsiteY3" fmla="*/ 176455 h 199587"/>
                <a:gd name="connsiteX4" fmla="*/ 861492 w 882049"/>
                <a:gd name="connsiteY4" fmla="*/ 200276 h 199587"/>
                <a:gd name="connsiteX5" fmla="*/ 444932 w 882049"/>
                <a:gd name="connsiteY5" fmla="*/ 36099 h 199587"/>
                <a:gd name="connsiteX6" fmla="*/ 25154 w 882049"/>
                <a:gd name="connsiteY6" fmla="*/ 201564 h 19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49" h="199587">
                  <a:moveTo>
                    <a:pt x="25154" y="201564"/>
                  </a:moveTo>
                  <a:lnTo>
                    <a:pt x="3264" y="178386"/>
                  </a:lnTo>
                  <a:cubicBezTo>
                    <a:pt x="123016" y="65716"/>
                    <a:pt x="279468" y="3264"/>
                    <a:pt x="444289" y="3264"/>
                  </a:cubicBezTo>
                  <a:cubicBezTo>
                    <a:pt x="607822" y="3264"/>
                    <a:pt x="763629" y="64428"/>
                    <a:pt x="883382" y="176455"/>
                  </a:cubicBezTo>
                  <a:lnTo>
                    <a:pt x="861492" y="200276"/>
                  </a:lnTo>
                  <a:cubicBezTo>
                    <a:pt x="748177" y="94044"/>
                    <a:pt x="600096" y="36099"/>
                    <a:pt x="444932" y="36099"/>
                  </a:cubicBezTo>
                  <a:cubicBezTo>
                    <a:pt x="287194" y="34812"/>
                    <a:pt x="138469" y="94044"/>
                    <a:pt x="25154" y="20156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6" name="Freeform: Shape 205" title="Timeline Middle Line Items">
              <a:extLst>
                <a:ext uri="{FF2B5EF4-FFF2-40B4-BE49-F238E27FC236}">
                  <a16:creationId xmlns:a16="http://schemas.microsoft.com/office/drawing/2014/main" id="{8803AD5E-5C56-40AB-90C9-3F2617592760}"/>
                </a:ext>
              </a:extLst>
            </p:cNvPr>
            <p:cNvSpPr/>
            <p:nvPr/>
          </p:nvSpPr>
          <p:spPr>
            <a:xfrm>
              <a:off x="6556277" y="1559761"/>
              <a:ext cx="225341" cy="669585"/>
            </a:xfrm>
            <a:custGeom>
              <a:avLst/>
              <a:gdLst>
                <a:gd name="connsiteX0" fmla="*/ 35456 w 225341"/>
                <a:gd name="connsiteY0" fmla="*/ 669630 h 669584"/>
                <a:gd name="connsiteX1" fmla="*/ 3264 w 225341"/>
                <a:gd name="connsiteY1" fmla="*/ 669630 h 669584"/>
                <a:gd name="connsiteX2" fmla="*/ 3264 w 225341"/>
                <a:gd name="connsiteY2" fmla="*/ 470686 h 669584"/>
                <a:gd name="connsiteX3" fmla="*/ 204783 w 225341"/>
                <a:gd name="connsiteY3" fmla="*/ 3264 h 669584"/>
                <a:gd name="connsiteX4" fmla="*/ 226674 w 225341"/>
                <a:gd name="connsiteY4" fmla="*/ 26442 h 669584"/>
                <a:gd name="connsiteX5" fmla="*/ 34812 w 225341"/>
                <a:gd name="connsiteY5" fmla="*/ 470686 h 669584"/>
                <a:gd name="connsiteX6" fmla="*/ 34812 w 225341"/>
                <a:gd name="connsiteY6" fmla="*/ 669630 h 66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1" h="669584">
                  <a:moveTo>
                    <a:pt x="35456" y="669630"/>
                  </a:moveTo>
                  <a:lnTo>
                    <a:pt x="3264" y="669630"/>
                  </a:lnTo>
                  <a:lnTo>
                    <a:pt x="3264" y="470686"/>
                  </a:lnTo>
                  <a:cubicBezTo>
                    <a:pt x="3264" y="291701"/>
                    <a:pt x="74729" y="125592"/>
                    <a:pt x="204783" y="3264"/>
                  </a:cubicBezTo>
                  <a:lnTo>
                    <a:pt x="226674" y="26442"/>
                  </a:lnTo>
                  <a:cubicBezTo>
                    <a:pt x="103058" y="142975"/>
                    <a:pt x="34812" y="300714"/>
                    <a:pt x="34812" y="470686"/>
                  </a:cubicBezTo>
                  <a:lnTo>
                    <a:pt x="34812" y="669630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7" name="Freeform: Shape 206" title="Timeline Middle Line Items">
              <a:extLst>
                <a:ext uri="{FF2B5EF4-FFF2-40B4-BE49-F238E27FC236}">
                  <a16:creationId xmlns:a16="http://schemas.microsoft.com/office/drawing/2014/main" id="{57F65BC4-B20B-4BC0-B0E0-E007D9980D14}"/>
                </a:ext>
              </a:extLst>
            </p:cNvPr>
            <p:cNvSpPr/>
            <p:nvPr/>
          </p:nvSpPr>
          <p:spPr>
            <a:xfrm>
              <a:off x="6556277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8" name="Freeform: Shape 207" title="Timeline Middle Line Items">
              <a:extLst>
                <a:ext uri="{FF2B5EF4-FFF2-40B4-BE49-F238E27FC236}">
                  <a16:creationId xmlns:a16="http://schemas.microsoft.com/office/drawing/2014/main" id="{F4FDA001-9669-4466-A805-CB751E0DEB3C}"/>
                </a:ext>
              </a:extLst>
            </p:cNvPr>
            <p:cNvSpPr/>
            <p:nvPr/>
          </p:nvSpPr>
          <p:spPr>
            <a:xfrm>
              <a:off x="6556277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9" name="Freeform: Shape 208" title="Timeline Middle Line Items">
              <a:extLst>
                <a:ext uri="{FF2B5EF4-FFF2-40B4-BE49-F238E27FC236}">
                  <a16:creationId xmlns:a16="http://schemas.microsoft.com/office/drawing/2014/main" id="{A7DBA8C1-7813-40D0-9A97-88F0E9896A27}"/>
                </a:ext>
              </a:extLst>
            </p:cNvPr>
            <p:cNvSpPr/>
            <p:nvPr/>
          </p:nvSpPr>
          <p:spPr>
            <a:xfrm>
              <a:off x="655627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0" name="Freeform: Shape 209" title="Timeline Middle Line Items">
              <a:extLst>
                <a:ext uri="{FF2B5EF4-FFF2-40B4-BE49-F238E27FC236}">
                  <a16:creationId xmlns:a16="http://schemas.microsoft.com/office/drawing/2014/main" id="{BB788B69-3DB5-4CAB-A9B6-82A926376184}"/>
                </a:ext>
              </a:extLst>
            </p:cNvPr>
            <p:cNvSpPr/>
            <p:nvPr/>
          </p:nvSpPr>
          <p:spPr>
            <a:xfrm>
              <a:off x="655627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1" name="Freeform: Shape 210" title="Timeline Middle Line Items">
              <a:extLst>
                <a:ext uri="{FF2B5EF4-FFF2-40B4-BE49-F238E27FC236}">
                  <a16:creationId xmlns:a16="http://schemas.microsoft.com/office/drawing/2014/main" id="{69C9C45D-68F5-4DAC-9A45-8C54B94022DC}"/>
                </a:ext>
              </a:extLst>
            </p:cNvPr>
            <p:cNvSpPr/>
            <p:nvPr/>
          </p:nvSpPr>
          <p:spPr>
            <a:xfrm>
              <a:off x="6338018" y="4824631"/>
              <a:ext cx="257533" cy="759721"/>
            </a:xfrm>
            <a:custGeom>
              <a:avLst/>
              <a:gdLst>
                <a:gd name="connsiteX0" fmla="*/ 24510 w 257532"/>
                <a:gd name="connsiteY0" fmla="*/ 761054 h 759721"/>
                <a:gd name="connsiteX1" fmla="*/ 3264 w 257532"/>
                <a:gd name="connsiteY1" fmla="*/ 737232 h 759721"/>
                <a:gd name="connsiteX2" fmla="*/ 222167 w 257532"/>
                <a:gd name="connsiteY2" fmla="*/ 245989 h 759721"/>
                <a:gd name="connsiteX3" fmla="*/ 222167 w 257532"/>
                <a:gd name="connsiteY3" fmla="*/ 3264 h 759721"/>
                <a:gd name="connsiteX4" fmla="*/ 254358 w 257532"/>
                <a:gd name="connsiteY4" fmla="*/ 3264 h 759721"/>
                <a:gd name="connsiteX5" fmla="*/ 254358 w 257532"/>
                <a:gd name="connsiteY5" fmla="*/ 246632 h 759721"/>
                <a:gd name="connsiteX6" fmla="*/ 24510 w 257532"/>
                <a:gd name="connsiteY6" fmla="*/ 761054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59721">
                  <a:moveTo>
                    <a:pt x="24510" y="761054"/>
                  </a:moveTo>
                  <a:lnTo>
                    <a:pt x="3264" y="737232"/>
                  </a:lnTo>
                  <a:cubicBezTo>
                    <a:pt x="142331" y="612329"/>
                    <a:pt x="222167" y="433343"/>
                    <a:pt x="222167" y="245989"/>
                  </a:cubicBezTo>
                  <a:lnTo>
                    <a:pt x="222167" y="3264"/>
                  </a:lnTo>
                  <a:lnTo>
                    <a:pt x="254358" y="3264"/>
                  </a:lnTo>
                  <a:lnTo>
                    <a:pt x="254358" y="246632"/>
                  </a:lnTo>
                  <a:cubicBezTo>
                    <a:pt x="253714" y="442357"/>
                    <a:pt x="170016" y="630356"/>
                    <a:pt x="24510" y="761054"/>
                  </a:cubicBezTo>
                  <a:close/>
                </a:path>
              </a:pathLst>
            </a:custGeom>
            <a:solidFill>
              <a:schemeClr val="accent2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2" name="Freeform: Shape 211" title="Timeline Left Line Items">
              <a:extLst>
                <a:ext uri="{FF2B5EF4-FFF2-40B4-BE49-F238E27FC236}">
                  <a16:creationId xmlns:a16="http://schemas.microsoft.com/office/drawing/2014/main" id="{4F1B866A-4B60-4EA7-A47A-E17B4C5A718D}"/>
                </a:ext>
              </a:extLst>
            </p:cNvPr>
            <p:cNvSpPr/>
            <p:nvPr/>
          </p:nvSpPr>
          <p:spPr>
            <a:xfrm>
              <a:off x="7668818" y="1505035"/>
              <a:ext cx="251094" cy="727530"/>
            </a:xfrm>
            <a:custGeom>
              <a:avLst/>
              <a:gdLst>
                <a:gd name="connsiteX0" fmla="*/ 251139 w 251094"/>
                <a:gd name="connsiteY0" fmla="*/ 724355 h 727529"/>
                <a:gd name="connsiteX1" fmla="*/ 218948 w 251094"/>
                <a:gd name="connsiteY1" fmla="*/ 724355 h 727529"/>
                <a:gd name="connsiteX2" fmla="*/ 218948 w 251094"/>
                <a:gd name="connsiteY2" fmla="*/ 525411 h 727529"/>
                <a:gd name="connsiteX3" fmla="*/ 3264 w 251094"/>
                <a:gd name="connsiteY3" fmla="*/ 26442 h 727529"/>
                <a:gd name="connsiteX4" fmla="*/ 25154 w 251094"/>
                <a:gd name="connsiteY4" fmla="*/ 3264 h 727529"/>
                <a:gd name="connsiteX5" fmla="*/ 251139 w 251094"/>
                <a:gd name="connsiteY5" fmla="*/ 526055 h 727529"/>
                <a:gd name="connsiteX6" fmla="*/ 251139 w 251094"/>
                <a:gd name="connsiteY6" fmla="*/ 724355 h 7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27529">
                  <a:moveTo>
                    <a:pt x="251139" y="724355"/>
                  </a:moveTo>
                  <a:lnTo>
                    <a:pt x="218948" y="724355"/>
                  </a:lnTo>
                  <a:lnTo>
                    <a:pt x="218948" y="525411"/>
                  </a:lnTo>
                  <a:cubicBezTo>
                    <a:pt x="218948" y="334193"/>
                    <a:pt x="142332" y="157140"/>
                    <a:pt x="3264" y="26442"/>
                  </a:cubicBezTo>
                  <a:lnTo>
                    <a:pt x="25154" y="3264"/>
                  </a:lnTo>
                  <a:cubicBezTo>
                    <a:pt x="170660" y="140400"/>
                    <a:pt x="251139" y="325824"/>
                    <a:pt x="251139" y="526055"/>
                  </a:cubicBezTo>
                  <a:lnTo>
                    <a:pt x="251139" y="724355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3" name="Freeform: Shape 212" title="Timeline Left Line Items">
              <a:extLst>
                <a:ext uri="{FF2B5EF4-FFF2-40B4-BE49-F238E27FC236}">
                  <a16:creationId xmlns:a16="http://schemas.microsoft.com/office/drawing/2014/main" id="{D7957263-BDD8-4F45-B218-4C8153EA033F}"/>
                </a:ext>
              </a:extLst>
            </p:cNvPr>
            <p:cNvSpPr/>
            <p:nvPr/>
          </p:nvSpPr>
          <p:spPr>
            <a:xfrm>
              <a:off x="788450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4" name="Freeform: Shape 213" title="Timeline Left Line Items">
              <a:extLst>
                <a:ext uri="{FF2B5EF4-FFF2-40B4-BE49-F238E27FC236}">
                  <a16:creationId xmlns:a16="http://schemas.microsoft.com/office/drawing/2014/main" id="{C36F8C35-6D47-4772-B9B1-2E5A327A42D0}"/>
                </a:ext>
              </a:extLst>
            </p:cNvPr>
            <p:cNvSpPr/>
            <p:nvPr/>
          </p:nvSpPr>
          <p:spPr>
            <a:xfrm>
              <a:off x="7884502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5" name="Freeform: Shape 214" title="Timeline Left Line Items">
              <a:extLst>
                <a:ext uri="{FF2B5EF4-FFF2-40B4-BE49-F238E27FC236}">
                  <a16:creationId xmlns:a16="http://schemas.microsoft.com/office/drawing/2014/main" id="{2DDAAF86-5FA7-485C-A6F0-ED35E8F1ADCB}"/>
                </a:ext>
              </a:extLst>
            </p:cNvPr>
            <p:cNvSpPr/>
            <p:nvPr/>
          </p:nvSpPr>
          <p:spPr>
            <a:xfrm>
              <a:off x="7884502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6" name="Freeform: Shape 215" title="Timeline Left Line Items">
              <a:extLst>
                <a:ext uri="{FF2B5EF4-FFF2-40B4-BE49-F238E27FC236}">
                  <a16:creationId xmlns:a16="http://schemas.microsoft.com/office/drawing/2014/main" id="{3EB3FFD9-EBCC-4D9D-A371-B5AAEFC3FDFC}"/>
                </a:ext>
              </a:extLst>
            </p:cNvPr>
            <p:cNvSpPr/>
            <p:nvPr/>
          </p:nvSpPr>
          <p:spPr>
            <a:xfrm>
              <a:off x="7884502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7" name="Freeform: Shape 216" title="Timeline Left Line Items">
              <a:extLst>
                <a:ext uri="{FF2B5EF4-FFF2-40B4-BE49-F238E27FC236}">
                  <a16:creationId xmlns:a16="http://schemas.microsoft.com/office/drawing/2014/main" id="{2E18670E-FCE9-48E8-9F51-2D4AF4EE1F1B}"/>
                </a:ext>
              </a:extLst>
            </p:cNvPr>
            <p:cNvSpPr/>
            <p:nvPr/>
          </p:nvSpPr>
          <p:spPr>
            <a:xfrm>
              <a:off x="7884502" y="4824631"/>
              <a:ext cx="218903" cy="695338"/>
            </a:xfrm>
            <a:custGeom>
              <a:avLst/>
              <a:gdLst>
                <a:gd name="connsiteX0" fmla="*/ 193838 w 218902"/>
                <a:gd name="connsiteY0" fmla="*/ 692164 h 695338"/>
                <a:gd name="connsiteX1" fmla="*/ 3264 w 218902"/>
                <a:gd name="connsiteY1" fmla="*/ 245989 h 695338"/>
                <a:gd name="connsiteX2" fmla="*/ 3264 w 218902"/>
                <a:gd name="connsiteY2" fmla="*/ 3264 h 695338"/>
                <a:gd name="connsiteX3" fmla="*/ 35456 w 218902"/>
                <a:gd name="connsiteY3" fmla="*/ 3264 h 695338"/>
                <a:gd name="connsiteX4" fmla="*/ 35456 w 218902"/>
                <a:gd name="connsiteY4" fmla="*/ 246632 h 695338"/>
                <a:gd name="connsiteX5" fmla="*/ 215728 w 218902"/>
                <a:gd name="connsiteY5" fmla="*/ 669630 h 695338"/>
                <a:gd name="connsiteX6" fmla="*/ 193838 w 218902"/>
                <a:gd name="connsiteY6" fmla="*/ 692164 h 6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95338">
                  <a:moveTo>
                    <a:pt x="193838" y="692164"/>
                  </a:moveTo>
                  <a:cubicBezTo>
                    <a:pt x="70866" y="574343"/>
                    <a:pt x="3264" y="415960"/>
                    <a:pt x="3264" y="245989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07590"/>
                    <a:pt x="99195" y="557603"/>
                    <a:pt x="215728" y="669630"/>
                  </a:cubicBezTo>
                  <a:lnTo>
                    <a:pt x="193838" y="692164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8" name="Freeform: Shape 217" title="Timeline Right Line Items">
              <a:extLst>
                <a:ext uri="{FF2B5EF4-FFF2-40B4-BE49-F238E27FC236}">
                  <a16:creationId xmlns:a16="http://schemas.microsoft.com/office/drawing/2014/main" id="{F2ADCDB1-C053-44E1-B16C-727B8CB3EE31}"/>
                </a:ext>
              </a:extLst>
            </p:cNvPr>
            <p:cNvSpPr/>
            <p:nvPr/>
          </p:nvSpPr>
          <p:spPr>
            <a:xfrm>
              <a:off x="7734489" y="4824631"/>
              <a:ext cx="257533" cy="798351"/>
            </a:xfrm>
            <a:custGeom>
              <a:avLst/>
              <a:gdLst>
                <a:gd name="connsiteX0" fmla="*/ 237618 w 257532"/>
                <a:gd name="connsiteY0" fmla="*/ 798396 h 798351"/>
                <a:gd name="connsiteX1" fmla="*/ 3264 w 257532"/>
                <a:gd name="connsiteY1" fmla="*/ 246632 h 798351"/>
                <a:gd name="connsiteX2" fmla="*/ 3264 w 257532"/>
                <a:gd name="connsiteY2" fmla="*/ 3264 h 798351"/>
                <a:gd name="connsiteX3" fmla="*/ 35456 w 257532"/>
                <a:gd name="connsiteY3" fmla="*/ 3264 h 798351"/>
                <a:gd name="connsiteX4" fmla="*/ 35456 w 257532"/>
                <a:gd name="connsiteY4" fmla="*/ 246632 h 798351"/>
                <a:gd name="connsiteX5" fmla="*/ 259509 w 257532"/>
                <a:gd name="connsiteY5" fmla="*/ 775218 h 798351"/>
                <a:gd name="connsiteX6" fmla="*/ 237618 w 257532"/>
                <a:gd name="connsiteY6" fmla="*/ 798396 h 7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532" h="798351">
                  <a:moveTo>
                    <a:pt x="237618" y="798396"/>
                  </a:moveTo>
                  <a:cubicBezTo>
                    <a:pt x="86962" y="652246"/>
                    <a:pt x="3264" y="456522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47508"/>
                    <a:pt x="115291" y="635507"/>
                    <a:pt x="259509" y="775218"/>
                  </a:cubicBezTo>
                  <a:lnTo>
                    <a:pt x="237618" y="798396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9" name="Freeform: Shape 218" title="Timeline Right Line Items">
              <a:extLst>
                <a:ext uri="{FF2B5EF4-FFF2-40B4-BE49-F238E27FC236}">
                  <a16:creationId xmlns:a16="http://schemas.microsoft.com/office/drawing/2014/main" id="{B3BF55A0-99CD-4AEC-B313-C1F6422B3014}"/>
                </a:ext>
              </a:extLst>
            </p:cNvPr>
            <p:cNvSpPr/>
            <p:nvPr/>
          </p:nvSpPr>
          <p:spPr>
            <a:xfrm>
              <a:off x="7734489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0" name="Freeform: Shape 219" title="Timeline Right Line Items">
              <a:extLst>
                <a:ext uri="{FF2B5EF4-FFF2-40B4-BE49-F238E27FC236}">
                  <a16:creationId xmlns:a16="http://schemas.microsoft.com/office/drawing/2014/main" id="{59012E18-80E5-4670-BFEF-A9309C101FBC}"/>
                </a:ext>
              </a:extLst>
            </p:cNvPr>
            <p:cNvSpPr/>
            <p:nvPr/>
          </p:nvSpPr>
          <p:spPr>
            <a:xfrm>
              <a:off x="7734489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solidFill>
              <a:schemeClr val="accent3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1" name="Freeform: Shape 220" title="Timeline Right Line Items">
              <a:extLst>
                <a:ext uri="{FF2B5EF4-FFF2-40B4-BE49-F238E27FC236}">
                  <a16:creationId xmlns:a16="http://schemas.microsoft.com/office/drawing/2014/main" id="{8D867088-2622-4DF9-B845-5FCBCC4C4ED6}"/>
                </a:ext>
              </a:extLst>
            </p:cNvPr>
            <p:cNvSpPr/>
            <p:nvPr/>
          </p:nvSpPr>
          <p:spPr>
            <a:xfrm>
              <a:off x="663096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2" name="Freeform: Shape 221" title="Timeline Right Line Items">
              <a:extLst>
                <a:ext uri="{FF2B5EF4-FFF2-40B4-BE49-F238E27FC236}">
                  <a16:creationId xmlns:a16="http://schemas.microsoft.com/office/drawing/2014/main" id="{32F5AFBD-AE19-4028-A834-765FB7051EB1}"/>
                </a:ext>
              </a:extLst>
            </p:cNvPr>
            <p:cNvSpPr/>
            <p:nvPr/>
          </p:nvSpPr>
          <p:spPr>
            <a:xfrm>
              <a:off x="6390168" y="4824631"/>
              <a:ext cx="276848" cy="817666"/>
            </a:xfrm>
            <a:custGeom>
              <a:avLst/>
              <a:gdLst>
                <a:gd name="connsiteX0" fmla="*/ 25154 w 276847"/>
                <a:gd name="connsiteY0" fmla="*/ 814492 h 817666"/>
                <a:gd name="connsiteX1" fmla="*/ 3264 w 276847"/>
                <a:gd name="connsiteY1" fmla="*/ 790670 h 817666"/>
                <a:gd name="connsiteX2" fmla="*/ 244057 w 276847"/>
                <a:gd name="connsiteY2" fmla="*/ 246632 h 817666"/>
                <a:gd name="connsiteX3" fmla="*/ 244057 w 276847"/>
                <a:gd name="connsiteY3" fmla="*/ 3264 h 817666"/>
                <a:gd name="connsiteX4" fmla="*/ 276249 w 276847"/>
                <a:gd name="connsiteY4" fmla="*/ 3264 h 817666"/>
                <a:gd name="connsiteX5" fmla="*/ 276249 w 276847"/>
                <a:gd name="connsiteY5" fmla="*/ 246632 h 817666"/>
                <a:gd name="connsiteX6" fmla="*/ 25154 w 276847"/>
                <a:gd name="connsiteY6" fmla="*/ 814492 h 81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7666">
                  <a:moveTo>
                    <a:pt x="25154" y="814492"/>
                  </a:moveTo>
                  <a:lnTo>
                    <a:pt x="3264" y="790670"/>
                  </a:lnTo>
                  <a:cubicBezTo>
                    <a:pt x="156496" y="651603"/>
                    <a:pt x="244057" y="453302"/>
                    <a:pt x="244057" y="246632"/>
                  </a:cubicBezTo>
                  <a:lnTo>
                    <a:pt x="244057" y="3264"/>
                  </a:lnTo>
                  <a:lnTo>
                    <a:pt x="276249" y="3264"/>
                  </a:lnTo>
                  <a:lnTo>
                    <a:pt x="276249" y="246632"/>
                  </a:lnTo>
                  <a:cubicBezTo>
                    <a:pt x="276249" y="462316"/>
                    <a:pt x="184825" y="668986"/>
                    <a:pt x="25154" y="814492"/>
                  </a:cubicBezTo>
                  <a:close/>
                </a:path>
              </a:pathLst>
            </a:custGeom>
            <a:solidFill>
              <a:schemeClr val="accent1"/>
            </a:solidFill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7" name="Group 136" descr="Timeline Custom Colors">
            <a:extLst>
              <a:ext uri="{FF2B5EF4-FFF2-40B4-BE49-F238E27FC236}">
                <a16:creationId xmlns:a16="http://schemas.microsoft.com/office/drawing/2014/main" id="{514AD9B0-3AB2-48C3-A3EF-774C3BBCE6C5}"/>
              </a:ext>
            </a:extLst>
          </p:cNvPr>
          <p:cNvGrpSpPr/>
          <p:nvPr/>
        </p:nvGrpSpPr>
        <p:grpSpPr>
          <a:xfrm>
            <a:off x="680914" y="948139"/>
            <a:ext cx="5108340" cy="4545631"/>
            <a:chOff x="1255431" y="1296254"/>
            <a:chExt cx="5108340" cy="4545631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53" name="Freeform: Shape 152" title="Timeline Middle Line Items">
              <a:extLst>
                <a:ext uri="{FF2B5EF4-FFF2-40B4-BE49-F238E27FC236}">
                  <a16:creationId xmlns:a16="http://schemas.microsoft.com/office/drawing/2014/main" id="{7858B2DC-76BA-44E3-9C56-1C44637CCE0D}"/>
                </a:ext>
              </a:extLst>
            </p:cNvPr>
            <p:cNvSpPr/>
            <p:nvPr/>
          </p:nvSpPr>
          <p:spPr>
            <a:xfrm>
              <a:off x="5430215" y="5556668"/>
              <a:ext cx="933556" cy="206026"/>
            </a:xfrm>
            <a:custGeom>
              <a:avLst/>
              <a:gdLst>
                <a:gd name="connsiteX0" fmla="*/ 468754 w 933555"/>
                <a:gd name="connsiteY0" fmla="*/ 206715 h 206026"/>
                <a:gd name="connsiteX1" fmla="*/ 3264 w 933555"/>
                <a:gd name="connsiteY1" fmla="*/ 27086 h 206026"/>
                <a:gd name="connsiteX2" fmla="*/ 25154 w 933555"/>
                <a:gd name="connsiteY2" fmla="*/ 3264 h 206026"/>
                <a:gd name="connsiteX3" fmla="*/ 468754 w 933555"/>
                <a:gd name="connsiteY3" fmla="*/ 174523 h 206026"/>
                <a:gd name="connsiteX4" fmla="*/ 910423 w 933555"/>
                <a:gd name="connsiteY4" fmla="*/ 5195 h 206026"/>
                <a:gd name="connsiteX5" fmla="*/ 931669 w 933555"/>
                <a:gd name="connsiteY5" fmla="*/ 29017 h 206026"/>
                <a:gd name="connsiteX6" fmla="*/ 468754 w 933555"/>
                <a:gd name="connsiteY6" fmla="*/ 206715 h 20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555" h="206026">
                  <a:moveTo>
                    <a:pt x="468754" y="206715"/>
                  </a:moveTo>
                  <a:cubicBezTo>
                    <a:pt x="296207" y="206715"/>
                    <a:pt x="131386" y="142976"/>
                    <a:pt x="3264" y="27086"/>
                  </a:cubicBezTo>
                  <a:lnTo>
                    <a:pt x="25154" y="3264"/>
                  </a:lnTo>
                  <a:cubicBezTo>
                    <a:pt x="146838" y="113359"/>
                    <a:pt x="304577" y="174523"/>
                    <a:pt x="468754" y="174523"/>
                  </a:cubicBezTo>
                  <a:cubicBezTo>
                    <a:pt x="632287" y="174523"/>
                    <a:pt x="789382" y="114647"/>
                    <a:pt x="910423" y="5195"/>
                  </a:cubicBezTo>
                  <a:lnTo>
                    <a:pt x="931669" y="29017"/>
                  </a:lnTo>
                  <a:cubicBezTo>
                    <a:pt x="804834" y="143619"/>
                    <a:pt x="640013" y="206715"/>
                    <a:pt x="468754" y="20671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: Shape 153" title="Timeline Middle Line Items">
              <a:extLst>
                <a:ext uri="{FF2B5EF4-FFF2-40B4-BE49-F238E27FC236}">
                  <a16:creationId xmlns:a16="http://schemas.microsoft.com/office/drawing/2014/main" id="{72E51BB4-AAFF-484E-B013-91414F23B753}"/>
                </a:ext>
              </a:extLst>
            </p:cNvPr>
            <p:cNvSpPr/>
            <p:nvPr/>
          </p:nvSpPr>
          <p:spPr>
            <a:xfrm>
              <a:off x="5203587" y="4824631"/>
              <a:ext cx="251094" cy="759721"/>
            </a:xfrm>
            <a:custGeom>
              <a:avLst/>
              <a:gdLst>
                <a:gd name="connsiteX0" fmla="*/ 230536 w 251094"/>
                <a:gd name="connsiteY0" fmla="*/ 759766 h 759721"/>
                <a:gd name="connsiteX1" fmla="*/ 3264 w 251094"/>
                <a:gd name="connsiteY1" fmla="*/ 246632 h 759721"/>
                <a:gd name="connsiteX2" fmla="*/ 3264 w 251094"/>
                <a:gd name="connsiteY2" fmla="*/ 3264 h 759721"/>
                <a:gd name="connsiteX3" fmla="*/ 35456 w 251094"/>
                <a:gd name="connsiteY3" fmla="*/ 3264 h 759721"/>
                <a:gd name="connsiteX4" fmla="*/ 35456 w 251094"/>
                <a:gd name="connsiteY4" fmla="*/ 246632 h 759721"/>
                <a:gd name="connsiteX5" fmla="*/ 252427 w 251094"/>
                <a:gd name="connsiteY5" fmla="*/ 735944 h 759721"/>
                <a:gd name="connsiteX6" fmla="*/ 230536 w 251094"/>
                <a:gd name="connsiteY6" fmla="*/ 759766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30536" y="759766"/>
                  </a:moveTo>
                  <a:cubicBezTo>
                    <a:pt x="85674" y="628424"/>
                    <a:pt x="3264" y="441713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32700"/>
                    <a:pt x="114647" y="611041"/>
                    <a:pt x="252427" y="735944"/>
                  </a:cubicBezTo>
                  <a:lnTo>
                    <a:pt x="230536" y="759766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: Shape 154" title="Timeline Middle Line Items">
              <a:extLst>
                <a:ext uri="{FF2B5EF4-FFF2-40B4-BE49-F238E27FC236}">
                  <a16:creationId xmlns:a16="http://schemas.microsoft.com/office/drawing/2014/main" id="{B885008F-3F99-4D84-B4F1-79633A09356C}"/>
                </a:ext>
              </a:extLst>
            </p:cNvPr>
            <p:cNvSpPr/>
            <p:nvPr/>
          </p:nvSpPr>
          <p:spPr>
            <a:xfrm>
              <a:off x="5202943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: Shape 155" title="Timeline Middle Line Items">
              <a:extLst>
                <a:ext uri="{FF2B5EF4-FFF2-40B4-BE49-F238E27FC236}">
                  <a16:creationId xmlns:a16="http://schemas.microsoft.com/office/drawing/2014/main" id="{6D0FACC6-7D0A-4D45-8534-909C3C7CC66B}"/>
                </a:ext>
              </a:extLst>
            </p:cNvPr>
            <p:cNvSpPr/>
            <p:nvPr/>
          </p:nvSpPr>
          <p:spPr>
            <a:xfrm>
              <a:off x="5202943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7" name="Freeform: Shape 156" title="Timeline Middle Line Items">
              <a:extLst>
                <a:ext uri="{FF2B5EF4-FFF2-40B4-BE49-F238E27FC236}">
                  <a16:creationId xmlns:a16="http://schemas.microsoft.com/office/drawing/2014/main" id="{B1507326-D9C0-4599-B5B9-32FBA34C8461}"/>
                </a:ext>
              </a:extLst>
            </p:cNvPr>
            <p:cNvSpPr/>
            <p:nvPr/>
          </p:nvSpPr>
          <p:spPr>
            <a:xfrm>
              <a:off x="5202943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8" name="Freeform: Shape 157" title="Timeline Middle Line Items">
              <a:extLst>
                <a:ext uri="{FF2B5EF4-FFF2-40B4-BE49-F238E27FC236}">
                  <a16:creationId xmlns:a16="http://schemas.microsoft.com/office/drawing/2014/main" id="{F80F4DD3-CC56-4365-B482-A7FF91D93564}"/>
                </a:ext>
              </a:extLst>
            </p:cNvPr>
            <p:cNvSpPr/>
            <p:nvPr/>
          </p:nvSpPr>
          <p:spPr>
            <a:xfrm>
              <a:off x="5202943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9" name="Freeform: Shape 158" title="Timeline Middle Line Items">
              <a:extLst>
                <a:ext uri="{FF2B5EF4-FFF2-40B4-BE49-F238E27FC236}">
                  <a16:creationId xmlns:a16="http://schemas.microsoft.com/office/drawing/2014/main" id="{7FDEB40E-ABE6-48D1-962B-8B5B6E5FF24D}"/>
                </a:ext>
              </a:extLst>
            </p:cNvPr>
            <p:cNvSpPr/>
            <p:nvPr/>
          </p:nvSpPr>
          <p:spPr>
            <a:xfrm>
              <a:off x="5023314" y="1571993"/>
              <a:ext cx="212464" cy="656708"/>
            </a:xfrm>
            <a:custGeom>
              <a:avLst/>
              <a:gdLst>
                <a:gd name="connsiteX0" fmla="*/ 215084 w 212464"/>
                <a:gd name="connsiteY0" fmla="*/ 657397 h 656708"/>
                <a:gd name="connsiteX1" fmla="*/ 182893 w 212464"/>
                <a:gd name="connsiteY1" fmla="*/ 657397 h 656708"/>
                <a:gd name="connsiteX2" fmla="*/ 182893 w 212464"/>
                <a:gd name="connsiteY2" fmla="*/ 458453 h 656708"/>
                <a:gd name="connsiteX3" fmla="*/ 3264 w 212464"/>
                <a:gd name="connsiteY3" fmla="*/ 25798 h 656708"/>
                <a:gd name="connsiteX4" fmla="*/ 25798 w 212464"/>
                <a:gd name="connsiteY4" fmla="*/ 3264 h 656708"/>
                <a:gd name="connsiteX5" fmla="*/ 215084 w 212464"/>
                <a:gd name="connsiteY5" fmla="*/ 458453 h 656708"/>
                <a:gd name="connsiteX6" fmla="*/ 21508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215084" y="657397"/>
                  </a:moveTo>
                  <a:lnTo>
                    <a:pt x="182893" y="657397"/>
                  </a:lnTo>
                  <a:lnTo>
                    <a:pt x="182893" y="458453"/>
                  </a:lnTo>
                  <a:cubicBezTo>
                    <a:pt x="182893" y="294920"/>
                    <a:pt x="119154" y="141044"/>
                    <a:pt x="3264" y="25798"/>
                  </a:cubicBezTo>
                  <a:lnTo>
                    <a:pt x="25798" y="3264"/>
                  </a:lnTo>
                  <a:cubicBezTo>
                    <a:pt x="148126" y="124948"/>
                    <a:pt x="215084" y="286550"/>
                    <a:pt x="215084" y="458453"/>
                  </a:cubicBezTo>
                  <a:lnTo>
                    <a:pt x="21508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0" name="Freeform: Shape 159" title="Timeline Middle Line Items">
              <a:extLst>
                <a:ext uri="{FF2B5EF4-FFF2-40B4-BE49-F238E27FC236}">
                  <a16:creationId xmlns:a16="http://schemas.microsoft.com/office/drawing/2014/main" id="{1A38A4C0-F7F9-48BC-923B-DDFE98B376BA}"/>
                </a:ext>
              </a:extLst>
            </p:cNvPr>
            <p:cNvSpPr/>
            <p:nvPr/>
          </p:nvSpPr>
          <p:spPr>
            <a:xfrm>
              <a:off x="4138045" y="1384638"/>
              <a:ext cx="914241" cy="212464"/>
            </a:xfrm>
            <a:custGeom>
              <a:avLst/>
              <a:gdLst>
                <a:gd name="connsiteX0" fmla="*/ 25798 w 914241"/>
                <a:gd name="connsiteY0" fmla="*/ 214441 h 212464"/>
                <a:gd name="connsiteX1" fmla="*/ 3264 w 914241"/>
                <a:gd name="connsiteY1" fmla="*/ 191907 h 212464"/>
                <a:gd name="connsiteX2" fmla="*/ 457809 w 914241"/>
                <a:gd name="connsiteY2" fmla="*/ 3264 h 212464"/>
                <a:gd name="connsiteX3" fmla="*/ 911067 w 914241"/>
                <a:gd name="connsiteY3" fmla="*/ 190619 h 212464"/>
                <a:gd name="connsiteX4" fmla="*/ 888533 w 914241"/>
                <a:gd name="connsiteY4" fmla="*/ 213153 h 212464"/>
                <a:gd name="connsiteX5" fmla="*/ 457809 w 914241"/>
                <a:gd name="connsiteY5" fmla="*/ 35456 h 212464"/>
                <a:gd name="connsiteX6" fmla="*/ 25798 w 914241"/>
                <a:gd name="connsiteY6" fmla="*/ 214441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241" h="212464">
                  <a:moveTo>
                    <a:pt x="25798" y="214441"/>
                  </a:moveTo>
                  <a:lnTo>
                    <a:pt x="3264" y="191907"/>
                  </a:lnTo>
                  <a:cubicBezTo>
                    <a:pt x="124948" y="70222"/>
                    <a:pt x="285906" y="3264"/>
                    <a:pt x="457809" y="3264"/>
                  </a:cubicBezTo>
                  <a:cubicBezTo>
                    <a:pt x="629068" y="3264"/>
                    <a:pt x="790026" y="69579"/>
                    <a:pt x="911067" y="190619"/>
                  </a:cubicBezTo>
                  <a:lnTo>
                    <a:pt x="888533" y="213153"/>
                  </a:lnTo>
                  <a:cubicBezTo>
                    <a:pt x="773287" y="98551"/>
                    <a:pt x="620055" y="35456"/>
                    <a:pt x="457809" y="35456"/>
                  </a:cubicBezTo>
                  <a:cubicBezTo>
                    <a:pt x="294276" y="34812"/>
                    <a:pt x="141044" y="98551"/>
                    <a:pt x="25798" y="21444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1" name="Freeform: Shape 160" title="Timeline Middle Line Items">
              <a:extLst>
                <a:ext uri="{FF2B5EF4-FFF2-40B4-BE49-F238E27FC236}">
                  <a16:creationId xmlns:a16="http://schemas.microsoft.com/office/drawing/2014/main" id="{F87D47CA-5C01-426D-AF2D-8F421433C3F9}"/>
                </a:ext>
              </a:extLst>
            </p:cNvPr>
            <p:cNvSpPr/>
            <p:nvPr/>
          </p:nvSpPr>
          <p:spPr>
            <a:xfrm>
              <a:off x="3950046" y="1573281"/>
              <a:ext cx="212464" cy="656708"/>
            </a:xfrm>
            <a:custGeom>
              <a:avLst/>
              <a:gdLst>
                <a:gd name="connsiteX0" fmla="*/ 35456 w 212464"/>
                <a:gd name="connsiteY0" fmla="*/ 656109 h 656708"/>
                <a:gd name="connsiteX1" fmla="*/ 3264 w 212464"/>
                <a:gd name="connsiteY1" fmla="*/ 656109 h 656708"/>
                <a:gd name="connsiteX2" fmla="*/ 3264 w 212464"/>
                <a:gd name="connsiteY2" fmla="*/ 457165 h 656708"/>
                <a:gd name="connsiteX3" fmla="*/ 191263 w 212464"/>
                <a:gd name="connsiteY3" fmla="*/ 3264 h 656708"/>
                <a:gd name="connsiteX4" fmla="*/ 213797 w 212464"/>
                <a:gd name="connsiteY4" fmla="*/ 25798 h 656708"/>
                <a:gd name="connsiteX5" fmla="*/ 35456 w 212464"/>
                <a:gd name="connsiteY5" fmla="*/ 457165 h 656708"/>
                <a:gd name="connsiteX6" fmla="*/ 35456 w 212464"/>
                <a:gd name="connsiteY6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5456" y="656109"/>
                  </a:moveTo>
                  <a:lnTo>
                    <a:pt x="3264" y="656109"/>
                  </a:lnTo>
                  <a:lnTo>
                    <a:pt x="3264" y="457165"/>
                  </a:lnTo>
                  <a:cubicBezTo>
                    <a:pt x="3264" y="285906"/>
                    <a:pt x="70222" y="124304"/>
                    <a:pt x="191263" y="3264"/>
                  </a:cubicBezTo>
                  <a:lnTo>
                    <a:pt x="213797" y="25798"/>
                  </a:lnTo>
                  <a:cubicBezTo>
                    <a:pt x="98551" y="141044"/>
                    <a:pt x="35456" y="294276"/>
                    <a:pt x="35456" y="457165"/>
                  </a:cubicBezTo>
                  <a:lnTo>
                    <a:pt x="35456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2" name="Freeform: Shape 161" title="Timeline Middle Line Items">
              <a:extLst>
                <a:ext uri="{FF2B5EF4-FFF2-40B4-BE49-F238E27FC236}">
                  <a16:creationId xmlns:a16="http://schemas.microsoft.com/office/drawing/2014/main" id="{5FB19005-BD8B-4280-907B-C05DD86BC617}"/>
                </a:ext>
              </a:extLst>
            </p:cNvPr>
            <p:cNvSpPr/>
            <p:nvPr/>
          </p:nvSpPr>
          <p:spPr>
            <a:xfrm>
              <a:off x="395004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3" name="Freeform: Shape 162" title="Timeline Middle Line Items">
              <a:extLst>
                <a:ext uri="{FF2B5EF4-FFF2-40B4-BE49-F238E27FC236}">
                  <a16:creationId xmlns:a16="http://schemas.microsoft.com/office/drawing/2014/main" id="{00DDA4B0-B21B-43F6-A768-191D29B56799}"/>
                </a:ext>
              </a:extLst>
            </p:cNvPr>
            <p:cNvSpPr/>
            <p:nvPr/>
          </p:nvSpPr>
          <p:spPr>
            <a:xfrm>
              <a:off x="395004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4" name="Freeform: Shape 163" title="Timeline Middle Line Items">
              <a:extLst>
                <a:ext uri="{FF2B5EF4-FFF2-40B4-BE49-F238E27FC236}">
                  <a16:creationId xmlns:a16="http://schemas.microsoft.com/office/drawing/2014/main" id="{F69DD700-8816-48D5-9594-074FDD288D6B}"/>
                </a:ext>
              </a:extLst>
            </p:cNvPr>
            <p:cNvSpPr/>
            <p:nvPr/>
          </p:nvSpPr>
          <p:spPr>
            <a:xfrm>
              <a:off x="3950046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5" name="Freeform: Shape 164" title="Timeline Middle Line Items">
              <a:extLst>
                <a:ext uri="{FF2B5EF4-FFF2-40B4-BE49-F238E27FC236}">
                  <a16:creationId xmlns:a16="http://schemas.microsoft.com/office/drawing/2014/main" id="{43611235-D912-4D18-9B96-44932CF2B920}"/>
                </a:ext>
              </a:extLst>
            </p:cNvPr>
            <p:cNvSpPr/>
            <p:nvPr/>
          </p:nvSpPr>
          <p:spPr>
            <a:xfrm>
              <a:off x="3950046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6" name="Freeform: Shape 165" title="Timeline Middle Line Items">
              <a:extLst>
                <a:ext uri="{FF2B5EF4-FFF2-40B4-BE49-F238E27FC236}">
                  <a16:creationId xmlns:a16="http://schemas.microsoft.com/office/drawing/2014/main" id="{18D87745-D9AD-48B9-A465-ABE29077B992}"/>
                </a:ext>
              </a:extLst>
            </p:cNvPr>
            <p:cNvSpPr/>
            <p:nvPr/>
          </p:nvSpPr>
          <p:spPr>
            <a:xfrm>
              <a:off x="3731787" y="4824631"/>
              <a:ext cx="251094" cy="759721"/>
            </a:xfrm>
            <a:custGeom>
              <a:avLst/>
              <a:gdLst>
                <a:gd name="connsiteX0" fmla="*/ 25154 w 251094"/>
                <a:gd name="connsiteY0" fmla="*/ 760410 h 759721"/>
                <a:gd name="connsiteX1" fmla="*/ 3264 w 251094"/>
                <a:gd name="connsiteY1" fmla="*/ 736588 h 759721"/>
                <a:gd name="connsiteX2" fmla="*/ 220879 w 251094"/>
                <a:gd name="connsiteY2" fmla="*/ 246632 h 759721"/>
                <a:gd name="connsiteX3" fmla="*/ 220879 w 251094"/>
                <a:gd name="connsiteY3" fmla="*/ 3264 h 759721"/>
                <a:gd name="connsiteX4" fmla="*/ 253071 w 251094"/>
                <a:gd name="connsiteY4" fmla="*/ 3264 h 759721"/>
                <a:gd name="connsiteX5" fmla="*/ 253071 w 251094"/>
                <a:gd name="connsiteY5" fmla="*/ 246632 h 759721"/>
                <a:gd name="connsiteX6" fmla="*/ 25154 w 251094"/>
                <a:gd name="connsiteY6" fmla="*/ 760410 h 75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094" h="759721">
                  <a:moveTo>
                    <a:pt x="25154" y="760410"/>
                  </a:moveTo>
                  <a:lnTo>
                    <a:pt x="3264" y="736588"/>
                  </a:lnTo>
                  <a:cubicBezTo>
                    <a:pt x="141688" y="611685"/>
                    <a:pt x="220879" y="432700"/>
                    <a:pt x="220879" y="246632"/>
                  </a:cubicBezTo>
                  <a:lnTo>
                    <a:pt x="220879" y="3264"/>
                  </a:lnTo>
                  <a:lnTo>
                    <a:pt x="253071" y="3264"/>
                  </a:lnTo>
                  <a:lnTo>
                    <a:pt x="253071" y="246632"/>
                  </a:lnTo>
                  <a:cubicBezTo>
                    <a:pt x="253714" y="441713"/>
                    <a:pt x="170016" y="629068"/>
                    <a:pt x="25154" y="76041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7" name="Freeform: Shape 166" title="Timeline Middle Line Items">
              <a:extLst>
                <a:ext uri="{FF2B5EF4-FFF2-40B4-BE49-F238E27FC236}">
                  <a16:creationId xmlns:a16="http://schemas.microsoft.com/office/drawing/2014/main" id="{93BCBBE1-C21D-4785-8D2B-4EF815E87760}"/>
                </a:ext>
              </a:extLst>
            </p:cNvPr>
            <p:cNvSpPr/>
            <p:nvPr/>
          </p:nvSpPr>
          <p:spPr>
            <a:xfrm>
              <a:off x="2596712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8" name="Freeform: Shape 167" title="Timeline Middle Line Items">
              <a:extLst>
                <a:ext uri="{FF2B5EF4-FFF2-40B4-BE49-F238E27FC236}">
                  <a16:creationId xmlns:a16="http://schemas.microsoft.com/office/drawing/2014/main" id="{6DE43BA0-2759-4231-8337-C4DC866860B1}"/>
                </a:ext>
              </a:extLst>
            </p:cNvPr>
            <p:cNvSpPr/>
            <p:nvPr/>
          </p:nvSpPr>
          <p:spPr>
            <a:xfrm>
              <a:off x="2415795" y="1570706"/>
              <a:ext cx="218903" cy="656708"/>
            </a:xfrm>
            <a:custGeom>
              <a:avLst/>
              <a:gdLst>
                <a:gd name="connsiteX0" fmla="*/ 216372 w 218902"/>
                <a:gd name="connsiteY0" fmla="*/ 658685 h 656708"/>
                <a:gd name="connsiteX1" fmla="*/ 184181 w 218902"/>
                <a:gd name="connsiteY1" fmla="*/ 658685 h 656708"/>
                <a:gd name="connsiteX2" fmla="*/ 184181 w 218902"/>
                <a:gd name="connsiteY2" fmla="*/ 459741 h 656708"/>
                <a:gd name="connsiteX3" fmla="*/ 3264 w 218902"/>
                <a:gd name="connsiteY3" fmla="*/ 26442 h 656708"/>
                <a:gd name="connsiteX4" fmla="*/ 25798 w 218902"/>
                <a:gd name="connsiteY4" fmla="*/ 3264 h 656708"/>
                <a:gd name="connsiteX5" fmla="*/ 215728 w 218902"/>
                <a:gd name="connsiteY5" fmla="*/ 459741 h 656708"/>
                <a:gd name="connsiteX6" fmla="*/ 215728 w 218902"/>
                <a:gd name="connsiteY6" fmla="*/ 658685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902" h="656708">
                  <a:moveTo>
                    <a:pt x="216372" y="658685"/>
                  </a:moveTo>
                  <a:lnTo>
                    <a:pt x="184181" y="658685"/>
                  </a:lnTo>
                  <a:lnTo>
                    <a:pt x="184181" y="459741"/>
                  </a:lnTo>
                  <a:cubicBezTo>
                    <a:pt x="184181" y="295564"/>
                    <a:pt x="119798" y="141688"/>
                    <a:pt x="3264" y="26442"/>
                  </a:cubicBezTo>
                  <a:lnTo>
                    <a:pt x="25798" y="3264"/>
                  </a:lnTo>
                  <a:cubicBezTo>
                    <a:pt x="148770" y="124948"/>
                    <a:pt x="215728" y="287194"/>
                    <a:pt x="215728" y="459741"/>
                  </a:cubicBezTo>
                  <a:lnTo>
                    <a:pt x="215728" y="65868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9" name="Freeform: Shape 168" title="Timeline Middle Line Items">
              <a:extLst>
                <a:ext uri="{FF2B5EF4-FFF2-40B4-BE49-F238E27FC236}">
                  <a16:creationId xmlns:a16="http://schemas.microsoft.com/office/drawing/2014/main" id="{6BE2D4ED-BEBA-4FDC-8FB5-328B7BE4D76B}"/>
                </a:ext>
              </a:extLst>
            </p:cNvPr>
            <p:cNvSpPr/>
            <p:nvPr/>
          </p:nvSpPr>
          <p:spPr>
            <a:xfrm>
              <a:off x="1532458" y="1383995"/>
              <a:ext cx="907803" cy="212464"/>
            </a:xfrm>
            <a:custGeom>
              <a:avLst/>
              <a:gdLst>
                <a:gd name="connsiteX0" fmla="*/ 25798 w 907802"/>
                <a:gd name="connsiteY0" fmla="*/ 213797 h 212464"/>
                <a:gd name="connsiteX1" fmla="*/ 3264 w 907802"/>
                <a:gd name="connsiteY1" fmla="*/ 191263 h 212464"/>
                <a:gd name="connsiteX2" fmla="*/ 457165 w 907802"/>
                <a:gd name="connsiteY2" fmla="*/ 3264 h 212464"/>
                <a:gd name="connsiteX3" fmla="*/ 909779 w 907802"/>
                <a:gd name="connsiteY3" fmla="*/ 189331 h 212464"/>
                <a:gd name="connsiteX4" fmla="*/ 887245 w 907802"/>
                <a:gd name="connsiteY4" fmla="*/ 212509 h 212464"/>
                <a:gd name="connsiteX5" fmla="*/ 457165 w 907802"/>
                <a:gd name="connsiteY5" fmla="*/ 35456 h 212464"/>
                <a:gd name="connsiteX6" fmla="*/ 25798 w 907802"/>
                <a:gd name="connsiteY6" fmla="*/ 213797 h 2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802" h="212464">
                  <a:moveTo>
                    <a:pt x="25798" y="213797"/>
                  </a:moveTo>
                  <a:lnTo>
                    <a:pt x="3264" y="191263"/>
                  </a:lnTo>
                  <a:cubicBezTo>
                    <a:pt x="124304" y="70222"/>
                    <a:pt x="285262" y="3264"/>
                    <a:pt x="457165" y="3264"/>
                  </a:cubicBezTo>
                  <a:cubicBezTo>
                    <a:pt x="627781" y="3264"/>
                    <a:pt x="788739" y="69579"/>
                    <a:pt x="909779" y="189331"/>
                  </a:cubicBezTo>
                  <a:lnTo>
                    <a:pt x="887245" y="212509"/>
                  </a:lnTo>
                  <a:cubicBezTo>
                    <a:pt x="771999" y="98551"/>
                    <a:pt x="619411" y="35456"/>
                    <a:pt x="457165" y="35456"/>
                  </a:cubicBezTo>
                  <a:cubicBezTo>
                    <a:pt x="294276" y="35456"/>
                    <a:pt x="141044" y="99195"/>
                    <a:pt x="25798" y="213797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0" name="Freeform: Shape 169" title="Timeline Middle Line Items">
              <a:extLst>
                <a:ext uri="{FF2B5EF4-FFF2-40B4-BE49-F238E27FC236}">
                  <a16:creationId xmlns:a16="http://schemas.microsoft.com/office/drawing/2014/main" id="{89C5BF7B-A4C6-46D0-AB64-1D7C36DE8440}"/>
                </a:ext>
              </a:extLst>
            </p:cNvPr>
            <p:cNvSpPr/>
            <p:nvPr/>
          </p:nvSpPr>
          <p:spPr>
            <a:xfrm>
              <a:off x="1343172" y="1571993"/>
              <a:ext cx="212464" cy="656708"/>
            </a:xfrm>
            <a:custGeom>
              <a:avLst/>
              <a:gdLst>
                <a:gd name="connsiteX0" fmla="*/ 3264 w 212464"/>
                <a:gd name="connsiteY0" fmla="*/ 657397 h 656708"/>
                <a:gd name="connsiteX1" fmla="*/ 3264 w 212464"/>
                <a:gd name="connsiteY1" fmla="*/ 458453 h 656708"/>
                <a:gd name="connsiteX2" fmla="*/ 191907 w 212464"/>
                <a:gd name="connsiteY2" fmla="*/ 3264 h 656708"/>
                <a:gd name="connsiteX3" fmla="*/ 214441 w 212464"/>
                <a:gd name="connsiteY3" fmla="*/ 25798 h 656708"/>
                <a:gd name="connsiteX4" fmla="*/ 34812 w 212464"/>
                <a:gd name="connsiteY4" fmla="*/ 457809 h 656708"/>
                <a:gd name="connsiteX5" fmla="*/ 34812 w 212464"/>
                <a:gd name="connsiteY5" fmla="*/ 656753 h 656708"/>
                <a:gd name="connsiteX6" fmla="*/ 3264 w 212464"/>
                <a:gd name="connsiteY6" fmla="*/ 657397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64" h="656708">
                  <a:moveTo>
                    <a:pt x="3264" y="657397"/>
                  </a:moveTo>
                  <a:lnTo>
                    <a:pt x="3264" y="458453"/>
                  </a:lnTo>
                  <a:cubicBezTo>
                    <a:pt x="3264" y="286550"/>
                    <a:pt x="70222" y="124948"/>
                    <a:pt x="191907" y="3264"/>
                  </a:cubicBezTo>
                  <a:lnTo>
                    <a:pt x="214441" y="25798"/>
                  </a:lnTo>
                  <a:cubicBezTo>
                    <a:pt x="98551" y="141044"/>
                    <a:pt x="34812" y="294920"/>
                    <a:pt x="34812" y="457809"/>
                  </a:cubicBezTo>
                  <a:lnTo>
                    <a:pt x="34812" y="656753"/>
                  </a:lnTo>
                  <a:lnTo>
                    <a:pt x="3264" y="65739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1" name="Freeform: Shape 170" title="Timeline Middle Line Items">
              <a:extLst>
                <a:ext uri="{FF2B5EF4-FFF2-40B4-BE49-F238E27FC236}">
                  <a16:creationId xmlns:a16="http://schemas.microsoft.com/office/drawing/2014/main" id="{80DE971B-26B4-4E02-BE4D-F66F8AB82319}"/>
                </a:ext>
              </a:extLst>
            </p:cNvPr>
            <p:cNvSpPr/>
            <p:nvPr/>
          </p:nvSpPr>
          <p:spPr>
            <a:xfrm>
              <a:off x="1343815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2" name="Freeform: Shape 171" title="Timeline Middle Line Items">
              <a:extLst>
                <a:ext uri="{FF2B5EF4-FFF2-40B4-BE49-F238E27FC236}">
                  <a16:creationId xmlns:a16="http://schemas.microsoft.com/office/drawing/2014/main" id="{DA46FFCD-E01B-40D5-999E-7B2A151FEF29}"/>
                </a:ext>
              </a:extLst>
            </p:cNvPr>
            <p:cNvSpPr/>
            <p:nvPr/>
          </p:nvSpPr>
          <p:spPr>
            <a:xfrm>
              <a:off x="1343815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3" name="Freeform: Shape 172" title="Timeline Left Line Items">
              <a:extLst>
                <a:ext uri="{FF2B5EF4-FFF2-40B4-BE49-F238E27FC236}">
                  <a16:creationId xmlns:a16="http://schemas.microsoft.com/office/drawing/2014/main" id="{72F048D1-1EED-405E-B997-5E9DD517D472}"/>
                </a:ext>
              </a:extLst>
            </p:cNvPr>
            <p:cNvSpPr/>
            <p:nvPr/>
          </p:nvSpPr>
          <p:spPr>
            <a:xfrm>
              <a:off x="1479664" y="1309950"/>
              <a:ext cx="1017254" cy="238218"/>
            </a:xfrm>
            <a:custGeom>
              <a:avLst/>
              <a:gdLst>
                <a:gd name="connsiteX0" fmla="*/ 25798 w 1017254"/>
                <a:gd name="connsiteY0" fmla="*/ 235048 h 238217"/>
                <a:gd name="connsiteX1" fmla="*/ 3264 w 1017254"/>
                <a:gd name="connsiteY1" fmla="*/ 212513 h 238217"/>
                <a:gd name="connsiteX2" fmla="*/ 509960 w 1017254"/>
                <a:gd name="connsiteY2" fmla="*/ 3268 h 238217"/>
                <a:gd name="connsiteX3" fmla="*/ 1015367 w 1017254"/>
                <a:gd name="connsiteY3" fmla="*/ 210582 h 238217"/>
                <a:gd name="connsiteX4" fmla="*/ 992833 w 1017254"/>
                <a:gd name="connsiteY4" fmla="*/ 233116 h 238217"/>
                <a:gd name="connsiteX5" fmla="*/ 509960 w 1017254"/>
                <a:gd name="connsiteY5" fmla="*/ 34816 h 238217"/>
                <a:gd name="connsiteX6" fmla="*/ 25798 w 1017254"/>
                <a:gd name="connsiteY6" fmla="*/ 235048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5048"/>
                  </a:moveTo>
                  <a:lnTo>
                    <a:pt x="3264" y="212513"/>
                  </a:lnTo>
                  <a:cubicBezTo>
                    <a:pt x="138469" y="77309"/>
                    <a:pt x="318742" y="3268"/>
                    <a:pt x="509960" y="3268"/>
                  </a:cubicBezTo>
                  <a:cubicBezTo>
                    <a:pt x="700534" y="2624"/>
                    <a:pt x="880163" y="76665"/>
                    <a:pt x="1015367" y="210582"/>
                  </a:cubicBezTo>
                  <a:lnTo>
                    <a:pt x="992833" y="233116"/>
                  </a:lnTo>
                  <a:cubicBezTo>
                    <a:pt x="863423" y="105637"/>
                    <a:pt x="691520" y="34816"/>
                    <a:pt x="509960" y="34816"/>
                  </a:cubicBezTo>
                  <a:cubicBezTo>
                    <a:pt x="327111" y="34816"/>
                    <a:pt x="155208" y="105637"/>
                    <a:pt x="25798" y="235048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4" name="Freeform: Shape 173" title="Timeline Left Line Items">
              <a:extLst>
                <a:ext uri="{FF2B5EF4-FFF2-40B4-BE49-F238E27FC236}">
                  <a16:creationId xmlns:a16="http://schemas.microsoft.com/office/drawing/2014/main" id="{A20367C7-D31B-48D6-9E2F-1505C592D976}"/>
                </a:ext>
              </a:extLst>
            </p:cNvPr>
            <p:cNvSpPr/>
            <p:nvPr/>
          </p:nvSpPr>
          <p:spPr>
            <a:xfrm>
              <a:off x="2468589" y="1517912"/>
              <a:ext cx="238218" cy="714653"/>
            </a:xfrm>
            <a:custGeom>
              <a:avLst/>
              <a:gdLst>
                <a:gd name="connsiteX0" fmla="*/ 238263 w 238217"/>
                <a:gd name="connsiteY0" fmla="*/ 711479 h 714653"/>
                <a:gd name="connsiteX1" fmla="*/ 206071 w 238217"/>
                <a:gd name="connsiteY1" fmla="*/ 711479 h 714653"/>
                <a:gd name="connsiteX2" fmla="*/ 206071 w 238217"/>
                <a:gd name="connsiteY2" fmla="*/ 512535 h 714653"/>
                <a:gd name="connsiteX3" fmla="*/ 3264 w 238217"/>
                <a:gd name="connsiteY3" fmla="*/ 25798 h 714653"/>
                <a:gd name="connsiteX4" fmla="*/ 25798 w 238217"/>
                <a:gd name="connsiteY4" fmla="*/ 3264 h 714653"/>
                <a:gd name="connsiteX5" fmla="*/ 237619 w 238217"/>
                <a:gd name="connsiteY5" fmla="*/ 512535 h 714653"/>
                <a:gd name="connsiteX6" fmla="*/ 237619 w 238217"/>
                <a:gd name="connsiteY6" fmla="*/ 711479 h 7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14653">
                  <a:moveTo>
                    <a:pt x="238263" y="711479"/>
                  </a:moveTo>
                  <a:lnTo>
                    <a:pt x="206071" y="711479"/>
                  </a:lnTo>
                  <a:lnTo>
                    <a:pt x="206071" y="512535"/>
                  </a:lnTo>
                  <a:cubicBezTo>
                    <a:pt x="206071" y="328399"/>
                    <a:pt x="133962" y="155852"/>
                    <a:pt x="3264" y="25798"/>
                  </a:cubicBezTo>
                  <a:lnTo>
                    <a:pt x="25798" y="3264"/>
                  </a:lnTo>
                  <a:cubicBezTo>
                    <a:pt x="162290" y="139112"/>
                    <a:pt x="237619" y="320029"/>
                    <a:pt x="237619" y="512535"/>
                  </a:cubicBezTo>
                  <a:lnTo>
                    <a:pt x="237619" y="71147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5" name="Freeform: Shape 174" title="Timeline Left Line Items">
              <a:extLst>
                <a:ext uri="{FF2B5EF4-FFF2-40B4-BE49-F238E27FC236}">
                  <a16:creationId xmlns:a16="http://schemas.microsoft.com/office/drawing/2014/main" id="{C92BEAA4-E0AD-40FD-8344-F12178B585A5}"/>
                </a:ext>
              </a:extLst>
            </p:cNvPr>
            <p:cNvSpPr/>
            <p:nvPr/>
          </p:nvSpPr>
          <p:spPr>
            <a:xfrm>
              <a:off x="2671396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6" name="Freeform: Shape 175" title="Timeline Left Line Items">
              <a:extLst>
                <a:ext uri="{FF2B5EF4-FFF2-40B4-BE49-F238E27FC236}">
                  <a16:creationId xmlns:a16="http://schemas.microsoft.com/office/drawing/2014/main" id="{F03259EC-F5A1-45A0-BFCD-3AD08EF9CBBE}"/>
                </a:ext>
              </a:extLst>
            </p:cNvPr>
            <p:cNvSpPr/>
            <p:nvPr/>
          </p:nvSpPr>
          <p:spPr>
            <a:xfrm>
              <a:off x="2671396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7" name="Freeform: Shape 176" title="Timeline Left Line Items">
              <a:extLst>
                <a:ext uri="{FF2B5EF4-FFF2-40B4-BE49-F238E27FC236}">
                  <a16:creationId xmlns:a16="http://schemas.microsoft.com/office/drawing/2014/main" id="{BEBE71E3-0D36-4603-9309-A7C6BFF495EE}"/>
                </a:ext>
              </a:extLst>
            </p:cNvPr>
            <p:cNvSpPr/>
            <p:nvPr/>
          </p:nvSpPr>
          <p:spPr>
            <a:xfrm>
              <a:off x="387471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8" name="Freeform: Shape 177" title="Timeline Left Line Items">
              <a:extLst>
                <a:ext uri="{FF2B5EF4-FFF2-40B4-BE49-F238E27FC236}">
                  <a16:creationId xmlns:a16="http://schemas.microsoft.com/office/drawing/2014/main" id="{A1F3725C-1FCE-45C6-91D7-800A44999F6A}"/>
                </a:ext>
              </a:extLst>
            </p:cNvPr>
            <p:cNvSpPr/>
            <p:nvPr/>
          </p:nvSpPr>
          <p:spPr>
            <a:xfrm>
              <a:off x="387471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9" name="Freeform: Shape 178" title="Timeline Left Line Items">
              <a:extLst>
                <a:ext uri="{FF2B5EF4-FFF2-40B4-BE49-F238E27FC236}">
                  <a16:creationId xmlns:a16="http://schemas.microsoft.com/office/drawing/2014/main" id="{7BA9E781-E405-404F-839F-DF7E040B7D45}"/>
                </a:ext>
              </a:extLst>
            </p:cNvPr>
            <p:cNvSpPr/>
            <p:nvPr/>
          </p:nvSpPr>
          <p:spPr>
            <a:xfrm>
              <a:off x="3874718" y="1519843"/>
              <a:ext cx="238218" cy="708215"/>
            </a:xfrm>
            <a:custGeom>
              <a:avLst/>
              <a:gdLst>
                <a:gd name="connsiteX0" fmla="*/ 35456 w 238217"/>
                <a:gd name="connsiteY0" fmla="*/ 709547 h 708214"/>
                <a:gd name="connsiteX1" fmla="*/ 3264 w 238217"/>
                <a:gd name="connsiteY1" fmla="*/ 709547 h 708214"/>
                <a:gd name="connsiteX2" fmla="*/ 3264 w 238217"/>
                <a:gd name="connsiteY2" fmla="*/ 510603 h 708214"/>
                <a:gd name="connsiteX3" fmla="*/ 213153 w 238217"/>
                <a:gd name="connsiteY3" fmla="*/ 3264 h 708214"/>
                <a:gd name="connsiteX4" fmla="*/ 235687 w 238217"/>
                <a:gd name="connsiteY4" fmla="*/ 25798 h 708214"/>
                <a:gd name="connsiteX5" fmla="*/ 35456 w 238217"/>
                <a:gd name="connsiteY5" fmla="*/ 509960 h 708214"/>
                <a:gd name="connsiteX6" fmla="*/ 35456 w 238217"/>
                <a:gd name="connsiteY6" fmla="*/ 709547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35456" y="709547"/>
                  </a:moveTo>
                  <a:lnTo>
                    <a:pt x="3264" y="709547"/>
                  </a:lnTo>
                  <a:lnTo>
                    <a:pt x="3264" y="510603"/>
                  </a:lnTo>
                  <a:cubicBezTo>
                    <a:pt x="3264" y="319385"/>
                    <a:pt x="77948" y="139112"/>
                    <a:pt x="213153" y="3264"/>
                  </a:cubicBezTo>
                  <a:lnTo>
                    <a:pt x="235687" y="25798"/>
                  </a:lnTo>
                  <a:cubicBezTo>
                    <a:pt x="106277" y="155208"/>
                    <a:pt x="35456" y="327111"/>
                    <a:pt x="35456" y="509960"/>
                  </a:cubicBezTo>
                  <a:lnTo>
                    <a:pt x="35456" y="709547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0" name="Freeform: Shape 179" title="Timeline Left Line Items">
              <a:extLst>
                <a:ext uri="{FF2B5EF4-FFF2-40B4-BE49-F238E27FC236}">
                  <a16:creationId xmlns:a16="http://schemas.microsoft.com/office/drawing/2014/main" id="{D583C36E-FE9F-4D19-9C78-93CC9730ABE5}"/>
                </a:ext>
              </a:extLst>
            </p:cNvPr>
            <p:cNvSpPr/>
            <p:nvPr/>
          </p:nvSpPr>
          <p:spPr>
            <a:xfrm>
              <a:off x="4085251" y="1309310"/>
              <a:ext cx="1017254" cy="238218"/>
            </a:xfrm>
            <a:custGeom>
              <a:avLst/>
              <a:gdLst>
                <a:gd name="connsiteX0" fmla="*/ 25798 w 1017254"/>
                <a:gd name="connsiteY0" fmla="*/ 236331 h 238217"/>
                <a:gd name="connsiteX1" fmla="*/ 3264 w 1017254"/>
                <a:gd name="connsiteY1" fmla="*/ 213797 h 238217"/>
                <a:gd name="connsiteX2" fmla="*/ 510603 w 1017254"/>
                <a:gd name="connsiteY2" fmla="*/ 3264 h 238217"/>
                <a:gd name="connsiteX3" fmla="*/ 1017299 w 1017254"/>
                <a:gd name="connsiteY3" fmla="*/ 212509 h 238217"/>
                <a:gd name="connsiteX4" fmla="*/ 994765 w 1017254"/>
                <a:gd name="connsiteY4" fmla="*/ 235043 h 238217"/>
                <a:gd name="connsiteX5" fmla="*/ 511247 w 1017254"/>
                <a:gd name="connsiteY5" fmla="*/ 35456 h 238217"/>
                <a:gd name="connsiteX6" fmla="*/ 25798 w 1017254"/>
                <a:gd name="connsiteY6" fmla="*/ 236331 h 2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254" h="238217">
                  <a:moveTo>
                    <a:pt x="25798" y="236331"/>
                  </a:moveTo>
                  <a:lnTo>
                    <a:pt x="3264" y="213797"/>
                  </a:lnTo>
                  <a:cubicBezTo>
                    <a:pt x="138469" y="77948"/>
                    <a:pt x="318741" y="3264"/>
                    <a:pt x="510603" y="3264"/>
                  </a:cubicBezTo>
                  <a:cubicBezTo>
                    <a:pt x="701821" y="3264"/>
                    <a:pt x="881451" y="77305"/>
                    <a:pt x="1017299" y="212509"/>
                  </a:cubicBezTo>
                  <a:lnTo>
                    <a:pt x="994765" y="235043"/>
                  </a:lnTo>
                  <a:cubicBezTo>
                    <a:pt x="865355" y="106277"/>
                    <a:pt x="693452" y="35456"/>
                    <a:pt x="511247" y="35456"/>
                  </a:cubicBezTo>
                  <a:cubicBezTo>
                    <a:pt x="327111" y="35456"/>
                    <a:pt x="155208" y="106921"/>
                    <a:pt x="25798" y="236331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1" name="Freeform: Shape 180" title="Timeline Left Line Items">
              <a:extLst>
                <a:ext uri="{FF2B5EF4-FFF2-40B4-BE49-F238E27FC236}">
                  <a16:creationId xmlns:a16="http://schemas.microsoft.com/office/drawing/2014/main" id="{E9E426F3-ACC5-4689-BC9E-98971299729B}"/>
                </a:ext>
              </a:extLst>
            </p:cNvPr>
            <p:cNvSpPr/>
            <p:nvPr/>
          </p:nvSpPr>
          <p:spPr>
            <a:xfrm>
              <a:off x="5076752" y="1519199"/>
              <a:ext cx="238218" cy="708215"/>
            </a:xfrm>
            <a:custGeom>
              <a:avLst/>
              <a:gdLst>
                <a:gd name="connsiteX0" fmla="*/ 236975 w 238217"/>
                <a:gd name="connsiteY0" fmla="*/ 710191 h 708214"/>
                <a:gd name="connsiteX1" fmla="*/ 204783 w 238217"/>
                <a:gd name="connsiteY1" fmla="*/ 710191 h 708214"/>
                <a:gd name="connsiteX2" fmla="*/ 204783 w 238217"/>
                <a:gd name="connsiteY2" fmla="*/ 511247 h 708214"/>
                <a:gd name="connsiteX3" fmla="*/ 3264 w 238217"/>
                <a:gd name="connsiteY3" fmla="*/ 25798 h 708214"/>
                <a:gd name="connsiteX4" fmla="*/ 25798 w 238217"/>
                <a:gd name="connsiteY4" fmla="*/ 3264 h 708214"/>
                <a:gd name="connsiteX5" fmla="*/ 236975 w 238217"/>
                <a:gd name="connsiteY5" fmla="*/ 511891 h 708214"/>
                <a:gd name="connsiteX6" fmla="*/ 236975 w 238217"/>
                <a:gd name="connsiteY6" fmla="*/ 710191 h 70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217" h="708214">
                  <a:moveTo>
                    <a:pt x="236975" y="710191"/>
                  </a:moveTo>
                  <a:lnTo>
                    <a:pt x="204783" y="710191"/>
                  </a:lnTo>
                  <a:lnTo>
                    <a:pt x="204783" y="511247"/>
                  </a:lnTo>
                  <a:cubicBezTo>
                    <a:pt x="204783" y="327755"/>
                    <a:pt x="133318" y="155208"/>
                    <a:pt x="3264" y="25798"/>
                  </a:cubicBezTo>
                  <a:lnTo>
                    <a:pt x="25798" y="3264"/>
                  </a:lnTo>
                  <a:cubicBezTo>
                    <a:pt x="161646" y="139112"/>
                    <a:pt x="236975" y="319385"/>
                    <a:pt x="236975" y="511891"/>
                  </a:cubicBezTo>
                  <a:lnTo>
                    <a:pt x="236975" y="71019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2" name="Freeform: Shape 181" title="Timeline Left Line Items">
              <a:extLst>
                <a:ext uri="{FF2B5EF4-FFF2-40B4-BE49-F238E27FC236}">
                  <a16:creationId xmlns:a16="http://schemas.microsoft.com/office/drawing/2014/main" id="{D1950BD2-9D88-4B7B-8298-494AA5A44250}"/>
                </a:ext>
              </a:extLst>
            </p:cNvPr>
            <p:cNvSpPr/>
            <p:nvPr/>
          </p:nvSpPr>
          <p:spPr>
            <a:xfrm>
              <a:off x="527827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3" name="Freeform: Shape 182" title="Timeline Left Line Items">
              <a:extLst>
                <a:ext uri="{FF2B5EF4-FFF2-40B4-BE49-F238E27FC236}">
                  <a16:creationId xmlns:a16="http://schemas.microsoft.com/office/drawing/2014/main" id="{5C656BB7-09A5-451A-AADF-A3C2A41720ED}"/>
                </a:ext>
              </a:extLst>
            </p:cNvPr>
            <p:cNvSpPr/>
            <p:nvPr/>
          </p:nvSpPr>
          <p:spPr>
            <a:xfrm>
              <a:off x="5483653" y="5503874"/>
              <a:ext cx="824105" cy="186711"/>
            </a:xfrm>
            <a:custGeom>
              <a:avLst/>
              <a:gdLst>
                <a:gd name="connsiteX0" fmla="*/ 415316 w 824104"/>
                <a:gd name="connsiteY0" fmla="*/ 184825 h 186711"/>
                <a:gd name="connsiteX1" fmla="*/ 3264 w 824104"/>
                <a:gd name="connsiteY1" fmla="*/ 27086 h 186711"/>
                <a:gd name="connsiteX2" fmla="*/ 24510 w 824104"/>
                <a:gd name="connsiteY2" fmla="*/ 3264 h 186711"/>
                <a:gd name="connsiteX3" fmla="*/ 415316 w 824104"/>
                <a:gd name="connsiteY3" fmla="*/ 152633 h 186711"/>
                <a:gd name="connsiteX4" fmla="*/ 804190 w 824104"/>
                <a:gd name="connsiteY4" fmla="*/ 5195 h 186711"/>
                <a:gd name="connsiteX5" fmla="*/ 825437 w 824104"/>
                <a:gd name="connsiteY5" fmla="*/ 29017 h 186711"/>
                <a:gd name="connsiteX6" fmla="*/ 415316 w 824104"/>
                <a:gd name="connsiteY6" fmla="*/ 18482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104" h="186711">
                  <a:moveTo>
                    <a:pt x="415316" y="184825"/>
                  </a:moveTo>
                  <a:cubicBezTo>
                    <a:pt x="262728" y="184825"/>
                    <a:pt x="116578" y="128811"/>
                    <a:pt x="3264" y="27086"/>
                  </a:cubicBezTo>
                  <a:lnTo>
                    <a:pt x="24510" y="3264"/>
                  </a:lnTo>
                  <a:cubicBezTo>
                    <a:pt x="132030" y="99839"/>
                    <a:pt x="270454" y="152633"/>
                    <a:pt x="415316" y="152633"/>
                  </a:cubicBezTo>
                  <a:cubicBezTo>
                    <a:pt x="558891" y="152633"/>
                    <a:pt x="696671" y="100482"/>
                    <a:pt x="804190" y="5195"/>
                  </a:cubicBezTo>
                  <a:lnTo>
                    <a:pt x="825437" y="29017"/>
                  </a:lnTo>
                  <a:cubicBezTo>
                    <a:pt x="712767" y="129455"/>
                    <a:pt x="566617" y="184825"/>
                    <a:pt x="415316" y="18482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4" name="Freeform: Shape 183" title="Timeline Right Line Items">
              <a:extLst>
                <a:ext uri="{FF2B5EF4-FFF2-40B4-BE49-F238E27FC236}">
                  <a16:creationId xmlns:a16="http://schemas.microsoft.com/office/drawing/2014/main" id="{A1618086-A285-4588-B733-532137BF9379}"/>
                </a:ext>
              </a:extLst>
            </p:cNvPr>
            <p:cNvSpPr/>
            <p:nvPr/>
          </p:nvSpPr>
          <p:spPr>
            <a:xfrm>
              <a:off x="5128258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5" name="Freeform: Shape 184" title="Timeline Right Line Items">
              <a:extLst>
                <a:ext uri="{FF2B5EF4-FFF2-40B4-BE49-F238E27FC236}">
                  <a16:creationId xmlns:a16="http://schemas.microsoft.com/office/drawing/2014/main" id="{923FD7B1-EF88-4A81-944B-5140B70B60EC}"/>
                </a:ext>
              </a:extLst>
            </p:cNvPr>
            <p:cNvSpPr/>
            <p:nvPr/>
          </p:nvSpPr>
          <p:spPr>
            <a:xfrm>
              <a:off x="5128258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6" name="Freeform: Shape 185" title="Timeline Right Line Items">
              <a:extLst>
                <a:ext uri="{FF2B5EF4-FFF2-40B4-BE49-F238E27FC236}">
                  <a16:creationId xmlns:a16="http://schemas.microsoft.com/office/drawing/2014/main" id="{9A353E75-17AC-4470-9368-B2E4831C88D0}"/>
                </a:ext>
              </a:extLst>
            </p:cNvPr>
            <p:cNvSpPr/>
            <p:nvPr/>
          </p:nvSpPr>
          <p:spPr>
            <a:xfrm>
              <a:off x="5128258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7" name="Freeform: Shape 186" title="Timeline Right Line Items">
              <a:extLst>
                <a:ext uri="{FF2B5EF4-FFF2-40B4-BE49-F238E27FC236}">
                  <a16:creationId xmlns:a16="http://schemas.microsoft.com/office/drawing/2014/main" id="{7B6C9BAC-EBAF-49EA-8D30-A2725E394B43}"/>
                </a:ext>
              </a:extLst>
            </p:cNvPr>
            <p:cNvSpPr/>
            <p:nvPr/>
          </p:nvSpPr>
          <p:spPr>
            <a:xfrm>
              <a:off x="4970519" y="1624788"/>
              <a:ext cx="193150" cy="605202"/>
            </a:xfrm>
            <a:custGeom>
              <a:avLst/>
              <a:gdLst>
                <a:gd name="connsiteX0" fmla="*/ 193194 w 193149"/>
                <a:gd name="connsiteY0" fmla="*/ 604603 h 605201"/>
                <a:gd name="connsiteX1" fmla="*/ 161003 w 193149"/>
                <a:gd name="connsiteY1" fmla="*/ 604603 h 605201"/>
                <a:gd name="connsiteX2" fmla="*/ 161003 w 193149"/>
                <a:gd name="connsiteY2" fmla="*/ 405659 h 605201"/>
                <a:gd name="connsiteX3" fmla="*/ 3264 w 193149"/>
                <a:gd name="connsiteY3" fmla="*/ 25798 h 605201"/>
                <a:gd name="connsiteX4" fmla="*/ 25798 w 193149"/>
                <a:gd name="connsiteY4" fmla="*/ 3264 h 605201"/>
                <a:gd name="connsiteX5" fmla="*/ 193194 w 193149"/>
                <a:gd name="connsiteY5" fmla="*/ 405659 h 605201"/>
                <a:gd name="connsiteX6" fmla="*/ 193194 w 193149"/>
                <a:gd name="connsiteY6" fmla="*/ 604603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193194" y="604603"/>
                  </a:moveTo>
                  <a:lnTo>
                    <a:pt x="161003" y="604603"/>
                  </a:lnTo>
                  <a:lnTo>
                    <a:pt x="161003" y="405659"/>
                  </a:lnTo>
                  <a:cubicBezTo>
                    <a:pt x="161003" y="262084"/>
                    <a:pt x="104989" y="127523"/>
                    <a:pt x="3264" y="25798"/>
                  </a:cubicBezTo>
                  <a:lnTo>
                    <a:pt x="25798" y="3264"/>
                  </a:lnTo>
                  <a:cubicBezTo>
                    <a:pt x="133962" y="110784"/>
                    <a:pt x="193194" y="253714"/>
                    <a:pt x="193194" y="405659"/>
                  </a:cubicBezTo>
                  <a:lnTo>
                    <a:pt x="193194" y="604603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8" name="Freeform: Shape 187" title="Timeline Right Line Items">
              <a:extLst>
                <a:ext uri="{FF2B5EF4-FFF2-40B4-BE49-F238E27FC236}">
                  <a16:creationId xmlns:a16="http://schemas.microsoft.com/office/drawing/2014/main" id="{A2D86AD9-C5AB-4D5B-B836-4E9B9D0D533A}"/>
                </a:ext>
              </a:extLst>
            </p:cNvPr>
            <p:cNvSpPr/>
            <p:nvPr/>
          </p:nvSpPr>
          <p:spPr>
            <a:xfrm>
              <a:off x="4190839" y="1459323"/>
              <a:ext cx="804790" cy="193150"/>
            </a:xfrm>
            <a:custGeom>
              <a:avLst/>
              <a:gdLst>
                <a:gd name="connsiteX0" fmla="*/ 25798 w 804789"/>
                <a:gd name="connsiteY0" fmla="*/ 192550 h 193149"/>
                <a:gd name="connsiteX1" fmla="*/ 3264 w 804789"/>
                <a:gd name="connsiteY1" fmla="*/ 170016 h 193149"/>
                <a:gd name="connsiteX2" fmla="*/ 405015 w 804789"/>
                <a:gd name="connsiteY2" fmla="*/ 3264 h 193149"/>
                <a:gd name="connsiteX3" fmla="*/ 805478 w 804789"/>
                <a:gd name="connsiteY3" fmla="*/ 168729 h 193149"/>
                <a:gd name="connsiteX4" fmla="*/ 782944 w 804789"/>
                <a:gd name="connsiteY4" fmla="*/ 191263 h 193149"/>
                <a:gd name="connsiteX5" fmla="*/ 405015 w 804789"/>
                <a:gd name="connsiteY5" fmla="*/ 35456 h 193149"/>
                <a:gd name="connsiteX6" fmla="*/ 25798 w 804789"/>
                <a:gd name="connsiteY6" fmla="*/ 192550 h 19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789" h="193149">
                  <a:moveTo>
                    <a:pt x="25798" y="192550"/>
                  </a:moveTo>
                  <a:lnTo>
                    <a:pt x="3264" y="170016"/>
                  </a:lnTo>
                  <a:cubicBezTo>
                    <a:pt x="110784" y="62496"/>
                    <a:pt x="253071" y="3264"/>
                    <a:pt x="405015" y="3264"/>
                  </a:cubicBezTo>
                  <a:cubicBezTo>
                    <a:pt x="556315" y="3264"/>
                    <a:pt x="698602" y="61853"/>
                    <a:pt x="805478" y="168729"/>
                  </a:cubicBezTo>
                  <a:lnTo>
                    <a:pt x="782944" y="191263"/>
                  </a:lnTo>
                  <a:cubicBezTo>
                    <a:pt x="681863" y="90825"/>
                    <a:pt x="547946" y="35456"/>
                    <a:pt x="405015" y="35456"/>
                  </a:cubicBezTo>
                  <a:cubicBezTo>
                    <a:pt x="262084" y="35456"/>
                    <a:pt x="126880" y="90825"/>
                    <a:pt x="25798" y="192550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9" name="Freeform: Shape 188" title="Timeline Right Line Items">
              <a:extLst>
                <a:ext uri="{FF2B5EF4-FFF2-40B4-BE49-F238E27FC236}">
                  <a16:creationId xmlns:a16="http://schemas.microsoft.com/office/drawing/2014/main" id="{15A517A8-CE38-406E-B262-9D693B151C18}"/>
                </a:ext>
              </a:extLst>
            </p:cNvPr>
            <p:cNvSpPr/>
            <p:nvPr/>
          </p:nvSpPr>
          <p:spPr>
            <a:xfrm>
              <a:off x="4024731" y="1626075"/>
              <a:ext cx="193150" cy="605202"/>
            </a:xfrm>
            <a:custGeom>
              <a:avLst/>
              <a:gdLst>
                <a:gd name="connsiteX0" fmla="*/ 35456 w 193149"/>
                <a:gd name="connsiteY0" fmla="*/ 603315 h 605201"/>
                <a:gd name="connsiteX1" fmla="*/ 3264 w 193149"/>
                <a:gd name="connsiteY1" fmla="*/ 603315 h 605201"/>
                <a:gd name="connsiteX2" fmla="*/ 3264 w 193149"/>
                <a:gd name="connsiteY2" fmla="*/ 404371 h 605201"/>
                <a:gd name="connsiteX3" fmla="*/ 169372 w 193149"/>
                <a:gd name="connsiteY3" fmla="*/ 3264 h 605201"/>
                <a:gd name="connsiteX4" fmla="*/ 191907 w 193149"/>
                <a:gd name="connsiteY4" fmla="*/ 25798 h 605201"/>
                <a:gd name="connsiteX5" fmla="*/ 35456 w 193149"/>
                <a:gd name="connsiteY5" fmla="*/ 404371 h 605201"/>
                <a:gd name="connsiteX6" fmla="*/ 35456 w 193149"/>
                <a:gd name="connsiteY6" fmla="*/ 603315 h 60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9" h="605201">
                  <a:moveTo>
                    <a:pt x="35456" y="603315"/>
                  </a:moveTo>
                  <a:lnTo>
                    <a:pt x="3264" y="603315"/>
                  </a:lnTo>
                  <a:lnTo>
                    <a:pt x="3264" y="404371"/>
                  </a:lnTo>
                  <a:cubicBezTo>
                    <a:pt x="3264" y="253071"/>
                    <a:pt x="62496" y="110140"/>
                    <a:pt x="169372" y="3264"/>
                  </a:cubicBezTo>
                  <a:lnTo>
                    <a:pt x="191907" y="25798"/>
                  </a:lnTo>
                  <a:cubicBezTo>
                    <a:pt x="90825" y="126880"/>
                    <a:pt x="35456" y="261440"/>
                    <a:pt x="35456" y="404371"/>
                  </a:cubicBezTo>
                  <a:lnTo>
                    <a:pt x="35456" y="603315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0" name="Freeform: Shape 189" title="Timeline Right Line Items">
              <a:extLst>
                <a:ext uri="{FF2B5EF4-FFF2-40B4-BE49-F238E27FC236}">
                  <a16:creationId xmlns:a16="http://schemas.microsoft.com/office/drawing/2014/main" id="{3424ABA8-A7F3-478E-B593-1C5A9B8F1F0D}"/>
                </a:ext>
              </a:extLst>
            </p:cNvPr>
            <p:cNvSpPr/>
            <p:nvPr/>
          </p:nvSpPr>
          <p:spPr>
            <a:xfrm>
              <a:off x="4024731" y="2226126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1" name="Freeform: Shape 190" title="Timeline Right Line Items">
              <a:extLst>
                <a:ext uri="{FF2B5EF4-FFF2-40B4-BE49-F238E27FC236}">
                  <a16:creationId xmlns:a16="http://schemas.microsoft.com/office/drawing/2014/main" id="{B0AF4E43-AC08-4FA5-9CD1-09C53A6B069A}"/>
                </a:ext>
              </a:extLst>
            </p:cNvPr>
            <p:cNvSpPr/>
            <p:nvPr/>
          </p:nvSpPr>
          <p:spPr>
            <a:xfrm>
              <a:off x="4024731" y="2873821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3534 h 656708"/>
                <a:gd name="connsiteX3" fmla="*/ 3264 w 38629"/>
                <a:gd name="connsiteY3" fmla="*/ 653534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3534"/>
                  </a:lnTo>
                  <a:lnTo>
                    <a:pt x="3264" y="653534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2" name="Freeform: Shape 191" title="Timeline Right Line Items">
              <a:extLst>
                <a:ext uri="{FF2B5EF4-FFF2-40B4-BE49-F238E27FC236}">
                  <a16:creationId xmlns:a16="http://schemas.microsoft.com/office/drawing/2014/main" id="{D7638091-C04B-4992-A656-EACCD0594037}"/>
                </a:ext>
              </a:extLst>
            </p:cNvPr>
            <p:cNvSpPr/>
            <p:nvPr/>
          </p:nvSpPr>
          <p:spPr>
            <a:xfrm>
              <a:off x="4024731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6 w 38629"/>
                <a:gd name="connsiteY1" fmla="*/ 3264 h 656708"/>
                <a:gd name="connsiteX2" fmla="*/ 35456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6" y="3264"/>
                  </a:lnTo>
                  <a:lnTo>
                    <a:pt x="35456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3" name="Freeform: Shape 192" title="Timeline Right Line Items">
              <a:extLst>
                <a:ext uri="{FF2B5EF4-FFF2-40B4-BE49-F238E27FC236}">
                  <a16:creationId xmlns:a16="http://schemas.microsoft.com/office/drawing/2014/main" id="{3077456C-0856-4787-B8E8-445190BB490F}"/>
                </a:ext>
              </a:extLst>
            </p:cNvPr>
            <p:cNvSpPr/>
            <p:nvPr/>
          </p:nvSpPr>
          <p:spPr>
            <a:xfrm>
              <a:off x="4024731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6 w 38629"/>
                <a:gd name="connsiteY1" fmla="*/ 3264 h 650270"/>
                <a:gd name="connsiteX2" fmla="*/ 35456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6" y="3264"/>
                  </a:lnTo>
                  <a:lnTo>
                    <a:pt x="35456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4" name="Freeform: Shape 193" title="Timeline Right Line Items">
              <a:extLst>
                <a:ext uri="{FF2B5EF4-FFF2-40B4-BE49-F238E27FC236}">
                  <a16:creationId xmlns:a16="http://schemas.microsoft.com/office/drawing/2014/main" id="{250F2B36-14DD-490D-BDAC-00E9D590E1B3}"/>
                </a:ext>
              </a:extLst>
            </p:cNvPr>
            <p:cNvSpPr/>
            <p:nvPr/>
          </p:nvSpPr>
          <p:spPr>
            <a:xfrm>
              <a:off x="3784581" y="4824631"/>
              <a:ext cx="276848" cy="811228"/>
            </a:xfrm>
            <a:custGeom>
              <a:avLst/>
              <a:gdLst>
                <a:gd name="connsiteX0" fmla="*/ 25154 w 276847"/>
                <a:gd name="connsiteY0" fmla="*/ 813204 h 811227"/>
                <a:gd name="connsiteX1" fmla="*/ 3264 w 276847"/>
                <a:gd name="connsiteY1" fmla="*/ 789382 h 811227"/>
                <a:gd name="connsiteX2" fmla="*/ 242769 w 276847"/>
                <a:gd name="connsiteY2" fmla="*/ 245989 h 811227"/>
                <a:gd name="connsiteX3" fmla="*/ 242769 w 276847"/>
                <a:gd name="connsiteY3" fmla="*/ 3264 h 811227"/>
                <a:gd name="connsiteX4" fmla="*/ 274961 w 276847"/>
                <a:gd name="connsiteY4" fmla="*/ 3264 h 811227"/>
                <a:gd name="connsiteX5" fmla="*/ 274961 w 276847"/>
                <a:gd name="connsiteY5" fmla="*/ 246632 h 811227"/>
                <a:gd name="connsiteX6" fmla="*/ 25154 w 276847"/>
                <a:gd name="connsiteY6" fmla="*/ 813204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154" y="813204"/>
                  </a:moveTo>
                  <a:lnTo>
                    <a:pt x="3264" y="789382"/>
                  </a:lnTo>
                  <a:cubicBezTo>
                    <a:pt x="155852" y="650315"/>
                    <a:pt x="242769" y="452015"/>
                    <a:pt x="242769" y="245989"/>
                  </a:cubicBezTo>
                  <a:lnTo>
                    <a:pt x="242769" y="3264"/>
                  </a:lnTo>
                  <a:lnTo>
                    <a:pt x="274961" y="3264"/>
                  </a:lnTo>
                  <a:lnTo>
                    <a:pt x="274961" y="246632"/>
                  </a:lnTo>
                  <a:cubicBezTo>
                    <a:pt x="275605" y="461672"/>
                    <a:pt x="184181" y="668342"/>
                    <a:pt x="25154" y="813204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5" name="Freeform: Shape 194" title="Timeline Right Line Items">
              <a:extLst>
                <a:ext uri="{FF2B5EF4-FFF2-40B4-BE49-F238E27FC236}">
                  <a16:creationId xmlns:a16="http://schemas.microsoft.com/office/drawing/2014/main" id="{77697636-71B1-4072-8153-87FF7A3877D6}"/>
                </a:ext>
              </a:extLst>
            </p:cNvPr>
            <p:cNvSpPr/>
            <p:nvPr/>
          </p:nvSpPr>
          <p:spPr>
            <a:xfrm>
              <a:off x="2771190" y="5610106"/>
              <a:ext cx="1036569" cy="231779"/>
            </a:xfrm>
            <a:custGeom>
              <a:avLst/>
              <a:gdLst>
                <a:gd name="connsiteX0" fmla="*/ 521548 w 1036569"/>
                <a:gd name="connsiteY0" fmla="*/ 228605 h 231779"/>
                <a:gd name="connsiteX1" fmla="*/ 3264 w 1036569"/>
                <a:gd name="connsiteY1" fmla="*/ 27086 h 231779"/>
                <a:gd name="connsiteX2" fmla="*/ 25154 w 1036569"/>
                <a:gd name="connsiteY2" fmla="*/ 3264 h 231779"/>
                <a:gd name="connsiteX3" fmla="*/ 521548 w 1036569"/>
                <a:gd name="connsiteY3" fmla="*/ 196413 h 231779"/>
                <a:gd name="connsiteX4" fmla="*/ 1017299 w 1036569"/>
                <a:gd name="connsiteY4" fmla="*/ 4552 h 231779"/>
                <a:gd name="connsiteX5" fmla="*/ 1039189 w 1036569"/>
                <a:gd name="connsiteY5" fmla="*/ 28374 h 231779"/>
                <a:gd name="connsiteX6" fmla="*/ 521548 w 1036569"/>
                <a:gd name="connsiteY6" fmla="*/ 228605 h 2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569" h="231779">
                  <a:moveTo>
                    <a:pt x="521548" y="228605"/>
                  </a:moveTo>
                  <a:cubicBezTo>
                    <a:pt x="329043" y="228605"/>
                    <a:pt x="144907" y="157140"/>
                    <a:pt x="3264" y="27086"/>
                  </a:cubicBezTo>
                  <a:lnTo>
                    <a:pt x="25154" y="3264"/>
                  </a:lnTo>
                  <a:cubicBezTo>
                    <a:pt x="161003" y="127523"/>
                    <a:pt x="337413" y="196413"/>
                    <a:pt x="521548" y="196413"/>
                  </a:cubicBezTo>
                  <a:cubicBezTo>
                    <a:pt x="705684" y="196413"/>
                    <a:pt x="881450" y="128167"/>
                    <a:pt x="1017299" y="4552"/>
                  </a:cubicBezTo>
                  <a:lnTo>
                    <a:pt x="1039189" y="28374"/>
                  </a:lnTo>
                  <a:cubicBezTo>
                    <a:pt x="896902" y="157140"/>
                    <a:pt x="713410" y="228605"/>
                    <a:pt x="521548" y="228605"/>
                  </a:cubicBez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6" name="Freeform: Shape 195" title="Timeline Right Line Items">
              <a:extLst>
                <a:ext uri="{FF2B5EF4-FFF2-40B4-BE49-F238E27FC236}">
                  <a16:creationId xmlns:a16="http://schemas.microsoft.com/office/drawing/2014/main" id="{BB7E7BD0-55D5-4562-A4DE-E61B77044E9B}"/>
                </a:ext>
              </a:extLst>
            </p:cNvPr>
            <p:cNvSpPr/>
            <p:nvPr/>
          </p:nvSpPr>
          <p:spPr>
            <a:xfrm>
              <a:off x="2522027" y="4824631"/>
              <a:ext cx="276848" cy="811228"/>
            </a:xfrm>
            <a:custGeom>
              <a:avLst/>
              <a:gdLst>
                <a:gd name="connsiteX0" fmla="*/ 252427 w 276847"/>
                <a:gd name="connsiteY0" fmla="*/ 812561 h 811227"/>
                <a:gd name="connsiteX1" fmla="*/ 3264 w 276847"/>
                <a:gd name="connsiteY1" fmla="*/ 246632 h 811227"/>
                <a:gd name="connsiteX2" fmla="*/ 3264 w 276847"/>
                <a:gd name="connsiteY2" fmla="*/ 3264 h 811227"/>
                <a:gd name="connsiteX3" fmla="*/ 35456 w 276847"/>
                <a:gd name="connsiteY3" fmla="*/ 3264 h 811227"/>
                <a:gd name="connsiteX4" fmla="*/ 35456 w 276847"/>
                <a:gd name="connsiteY4" fmla="*/ 246632 h 811227"/>
                <a:gd name="connsiteX5" fmla="*/ 274317 w 276847"/>
                <a:gd name="connsiteY5" fmla="*/ 788739 h 811227"/>
                <a:gd name="connsiteX6" fmla="*/ 252427 w 276847"/>
                <a:gd name="connsiteY6" fmla="*/ 812561 h 81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847" h="811227">
                  <a:moveTo>
                    <a:pt x="252427" y="812561"/>
                  </a:moveTo>
                  <a:cubicBezTo>
                    <a:pt x="94044" y="667698"/>
                    <a:pt x="3264" y="461028"/>
                    <a:pt x="3264" y="246632"/>
                  </a:cubicBezTo>
                  <a:lnTo>
                    <a:pt x="3264" y="3264"/>
                  </a:lnTo>
                  <a:lnTo>
                    <a:pt x="35456" y="3264"/>
                  </a:lnTo>
                  <a:lnTo>
                    <a:pt x="35456" y="246632"/>
                  </a:lnTo>
                  <a:cubicBezTo>
                    <a:pt x="35456" y="452015"/>
                    <a:pt x="122373" y="650315"/>
                    <a:pt x="274317" y="788739"/>
                  </a:cubicBezTo>
                  <a:lnTo>
                    <a:pt x="252427" y="812561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7" name="Freeform: Shape 196" title="Timeline Right Line Items">
              <a:extLst>
                <a:ext uri="{FF2B5EF4-FFF2-40B4-BE49-F238E27FC236}">
                  <a16:creationId xmlns:a16="http://schemas.microsoft.com/office/drawing/2014/main" id="{B9A5D45D-2AE7-4328-9A00-A29A098707E1}"/>
                </a:ext>
              </a:extLst>
            </p:cNvPr>
            <p:cNvSpPr/>
            <p:nvPr/>
          </p:nvSpPr>
          <p:spPr>
            <a:xfrm>
              <a:off x="2522027" y="4176937"/>
              <a:ext cx="38630" cy="650270"/>
            </a:xfrm>
            <a:custGeom>
              <a:avLst/>
              <a:gdLst>
                <a:gd name="connsiteX0" fmla="*/ 3264 w 38629"/>
                <a:gd name="connsiteY0" fmla="*/ 3264 h 650270"/>
                <a:gd name="connsiteX1" fmla="*/ 35455 w 38629"/>
                <a:gd name="connsiteY1" fmla="*/ 3264 h 650270"/>
                <a:gd name="connsiteX2" fmla="*/ 35455 w 38629"/>
                <a:gd name="connsiteY2" fmla="*/ 650959 h 650270"/>
                <a:gd name="connsiteX3" fmla="*/ 3264 w 38629"/>
                <a:gd name="connsiteY3" fmla="*/ 650959 h 65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0270">
                  <a:moveTo>
                    <a:pt x="3264" y="3264"/>
                  </a:moveTo>
                  <a:lnTo>
                    <a:pt x="35455" y="3264"/>
                  </a:lnTo>
                  <a:lnTo>
                    <a:pt x="35455" y="650959"/>
                  </a:lnTo>
                  <a:lnTo>
                    <a:pt x="3264" y="65095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8" name="Freeform: Shape 197" title="Timeline Right Line Items">
              <a:extLst>
                <a:ext uri="{FF2B5EF4-FFF2-40B4-BE49-F238E27FC236}">
                  <a16:creationId xmlns:a16="http://schemas.microsoft.com/office/drawing/2014/main" id="{7333D689-4008-49C6-9596-36A352225B2F}"/>
                </a:ext>
              </a:extLst>
            </p:cNvPr>
            <p:cNvSpPr/>
            <p:nvPr/>
          </p:nvSpPr>
          <p:spPr>
            <a:xfrm>
              <a:off x="2522027" y="3523447"/>
              <a:ext cx="38630" cy="656708"/>
            </a:xfrm>
            <a:custGeom>
              <a:avLst/>
              <a:gdLst>
                <a:gd name="connsiteX0" fmla="*/ 3264 w 38629"/>
                <a:gd name="connsiteY0" fmla="*/ 3264 h 656708"/>
                <a:gd name="connsiteX1" fmla="*/ 35455 w 38629"/>
                <a:gd name="connsiteY1" fmla="*/ 3264 h 656708"/>
                <a:gd name="connsiteX2" fmla="*/ 35455 w 38629"/>
                <a:gd name="connsiteY2" fmla="*/ 656109 h 656708"/>
                <a:gd name="connsiteX3" fmla="*/ 3264 w 38629"/>
                <a:gd name="connsiteY3" fmla="*/ 656109 h 65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29" h="656708">
                  <a:moveTo>
                    <a:pt x="3264" y="3264"/>
                  </a:moveTo>
                  <a:lnTo>
                    <a:pt x="35455" y="3264"/>
                  </a:lnTo>
                  <a:lnTo>
                    <a:pt x="35455" y="656109"/>
                  </a:lnTo>
                  <a:lnTo>
                    <a:pt x="3264" y="656109"/>
                  </a:lnTo>
                  <a:close/>
                </a:path>
              </a:pathLst>
            </a:custGeom>
            <a:grpFill/>
            <a:ln w="643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9" name="Freeform: Shape 198" title="Timeline Right Line Items">
              <a:extLst>
                <a:ext uri="{FF2B5EF4-FFF2-40B4-BE49-F238E27FC236}">
                  <a16:creationId xmlns:a16="http://schemas.microsoft.com/office/drawing/2014/main" id="{6B951C65-E442-490F-94B0-EC505CDA88A1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0" name="Freeform: Shape 199" title="Timeline Right Line Items">
              <a:extLst>
                <a:ext uri="{FF2B5EF4-FFF2-40B4-BE49-F238E27FC236}">
                  <a16:creationId xmlns:a16="http://schemas.microsoft.com/office/drawing/2014/main" id="{5FBB98F5-201D-4E53-89EB-5C70D015B595}"/>
                </a:ext>
              </a:extLst>
            </p:cNvPr>
            <p:cNvSpPr/>
            <p:nvPr/>
          </p:nvSpPr>
          <p:spPr>
            <a:xfrm>
              <a:off x="1255431" y="1296254"/>
              <a:ext cx="32192" cy="32192"/>
            </a:xfrm>
            <a:custGeom>
              <a:avLst/>
              <a:gdLst/>
              <a:ahLst/>
              <a:cxnLst/>
              <a:rect l="l" t="t" r="r" b="b"/>
              <a:pathLst>
                <a:path w="32191" h="32191"/>
              </a:pathLst>
            </a:custGeom>
            <a:grpFill/>
            <a:ln w="3219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cxnSp>
        <p:nvCxnSpPr>
          <p:cNvPr id="223" name="Straight Connector 222" title="Callout Line">
            <a:extLst>
              <a:ext uri="{FF2B5EF4-FFF2-40B4-BE49-F238E27FC236}">
                <a16:creationId xmlns:a16="http://schemas.microsoft.com/office/drawing/2014/main" id="{E62F6547-19CB-45F4-8A64-09A51F4F4321}"/>
              </a:ext>
            </a:extLst>
          </p:cNvPr>
          <p:cNvCxnSpPr>
            <a:cxnSpLocks/>
          </p:cNvCxnSpPr>
          <p:nvPr/>
        </p:nvCxnSpPr>
        <p:spPr>
          <a:xfrm flipH="1">
            <a:off x="1605003" y="1366863"/>
            <a:ext cx="135152" cy="1389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180">
            <a:extLst>
              <a:ext uri="{FF2B5EF4-FFF2-40B4-BE49-F238E27FC236}">
                <a16:creationId xmlns:a16="http://schemas.microsoft.com/office/drawing/2014/main" id="{A91AE8AD-7082-4678-B84F-944BB28954F4}"/>
              </a:ext>
            </a:extLst>
          </p:cNvPr>
          <p:cNvSpPr txBox="1"/>
          <p:nvPr/>
        </p:nvSpPr>
        <p:spPr>
          <a:xfrm>
            <a:off x="866486" y="1533496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27" name="TextBox 181">
            <a:extLst>
              <a:ext uri="{FF2B5EF4-FFF2-40B4-BE49-F238E27FC236}">
                <a16:creationId xmlns:a16="http://schemas.microsoft.com/office/drawing/2014/main" id="{5A1E71DA-B293-42C4-B387-B5E9934851FF}"/>
              </a:ext>
            </a:extLst>
          </p:cNvPr>
          <p:cNvSpPr txBox="1"/>
          <p:nvPr/>
        </p:nvSpPr>
        <p:spPr>
          <a:xfrm>
            <a:off x="902424" y="180726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tobiipro.com</a:t>
            </a:r>
          </a:p>
        </p:txBody>
      </p:sp>
      <p:cxnSp>
        <p:nvCxnSpPr>
          <p:cNvPr id="228" name="Straight Connector 227" title="Callout Line">
            <a:extLst>
              <a:ext uri="{FF2B5EF4-FFF2-40B4-BE49-F238E27FC236}">
                <a16:creationId xmlns:a16="http://schemas.microsoft.com/office/drawing/2014/main" id="{81F9F6C3-C341-4E52-8B3F-76E1CD3E31B0}"/>
              </a:ext>
            </a:extLst>
          </p:cNvPr>
          <p:cNvCxnSpPr>
            <a:cxnSpLocks/>
          </p:cNvCxnSpPr>
          <p:nvPr/>
        </p:nvCxnSpPr>
        <p:spPr>
          <a:xfrm flipH="1">
            <a:off x="1621644" y="3810410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180">
            <a:extLst>
              <a:ext uri="{FF2B5EF4-FFF2-40B4-BE49-F238E27FC236}">
                <a16:creationId xmlns:a16="http://schemas.microsoft.com/office/drawing/2014/main" id="{717DB13C-2D46-4C60-9CA8-64E2CD5D2D5E}"/>
              </a:ext>
            </a:extLst>
          </p:cNvPr>
          <p:cNvSpPr txBox="1"/>
          <p:nvPr/>
        </p:nvSpPr>
        <p:spPr>
          <a:xfrm>
            <a:off x="256427" y="3706911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Resolve address</a:t>
            </a:r>
          </a:p>
        </p:txBody>
      </p:sp>
      <p:sp>
        <p:nvSpPr>
          <p:cNvPr id="234" name="TextBox 181">
            <a:extLst>
              <a:ext uri="{FF2B5EF4-FFF2-40B4-BE49-F238E27FC236}">
                <a16:creationId xmlns:a16="http://schemas.microsoft.com/office/drawing/2014/main" id="{98B3F789-1735-4342-B44C-8D4F0A335CAD}"/>
              </a:ext>
            </a:extLst>
          </p:cNvPr>
          <p:cNvSpPr txBox="1"/>
          <p:nvPr/>
        </p:nvSpPr>
        <p:spPr>
          <a:xfrm>
            <a:off x="432000" y="3969406"/>
            <a:ext cx="113243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https://tobiipro.com</a:t>
            </a:r>
          </a:p>
        </p:txBody>
      </p:sp>
      <p:cxnSp>
        <p:nvCxnSpPr>
          <p:cNvPr id="235" name="Straight Connector 234" title="Callout Line">
            <a:extLst>
              <a:ext uri="{FF2B5EF4-FFF2-40B4-BE49-F238E27FC236}">
                <a16:creationId xmlns:a16="http://schemas.microsoft.com/office/drawing/2014/main" id="{B7445B16-C947-4406-9468-EA60FE338370}"/>
              </a:ext>
            </a:extLst>
          </p:cNvPr>
          <p:cNvCxnSpPr>
            <a:cxnSpLocks/>
          </p:cNvCxnSpPr>
          <p:nvPr/>
        </p:nvCxnSpPr>
        <p:spPr>
          <a:xfrm flipH="1">
            <a:off x="1621644" y="4456538"/>
            <a:ext cx="2331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80">
            <a:extLst>
              <a:ext uri="{FF2B5EF4-FFF2-40B4-BE49-F238E27FC236}">
                <a16:creationId xmlns:a16="http://schemas.microsoft.com/office/drawing/2014/main" id="{351D3F75-2662-4496-AF80-376ED3460110}"/>
              </a:ext>
            </a:extLst>
          </p:cNvPr>
          <p:cNvSpPr txBox="1"/>
          <p:nvPr/>
        </p:nvSpPr>
        <p:spPr>
          <a:xfrm>
            <a:off x="244194" y="4361044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 starts</a:t>
            </a:r>
          </a:p>
        </p:txBody>
      </p:sp>
      <p:cxnSp>
        <p:nvCxnSpPr>
          <p:cNvPr id="237" name="Straight Connector 236" title="Callout Line">
            <a:extLst>
              <a:ext uri="{FF2B5EF4-FFF2-40B4-BE49-F238E27FC236}">
                <a16:creationId xmlns:a16="http://schemas.microsoft.com/office/drawing/2014/main" id="{4F5D773C-E6E7-4095-A418-05A71BEE3D8F}"/>
              </a:ext>
            </a:extLst>
          </p:cNvPr>
          <p:cNvCxnSpPr>
            <a:cxnSpLocks/>
          </p:cNvCxnSpPr>
          <p:nvPr/>
        </p:nvCxnSpPr>
        <p:spPr>
          <a:xfrm flipH="1">
            <a:off x="1621644" y="5294182"/>
            <a:ext cx="45161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180">
            <a:extLst>
              <a:ext uri="{FF2B5EF4-FFF2-40B4-BE49-F238E27FC236}">
                <a16:creationId xmlns:a16="http://schemas.microsoft.com/office/drawing/2014/main" id="{0ECD24D0-3580-4CBF-A398-D5FEEC92F293}"/>
              </a:ext>
            </a:extLst>
          </p:cNvPr>
          <p:cNvSpPr txBox="1"/>
          <p:nvPr/>
        </p:nvSpPr>
        <p:spPr>
          <a:xfrm>
            <a:off x="264594" y="5200797"/>
            <a:ext cx="130800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Title changes</a:t>
            </a:r>
          </a:p>
        </p:txBody>
      </p:sp>
      <p:sp>
        <p:nvSpPr>
          <p:cNvPr id="246" name="TextBox 180">
            <a:extLst>
              <a:ext uri="{FF2B5EF4-FFF2-40B4-BE49-F238E27FC236}">
                <a16:creationId xmlns:a16="http://schemas.microsoft.com/office/drawing/2014/main" id="{BB71E51B-3020-4CB3-B123-715BA36F6FF0}"/>
              </a:ext>
            </a:extLst>
          </p:cNvPr>
          <p:cNvSpPr txBox="1"/>
          <p:nvPr/>
        </p:nvSpPr>
        <p:spPr>
          <a:xfrm>
            <a:off x="3572892" y="3055316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Page load</a:t>
            </a:r>
          </a:p>
        </p:txBody>
      </p:sp>
      <p:sp>
        <p:nvSpPr>
          <p:cNvPr id="247" name="TextBox 181">
            <a:extLst>
              <a:ext uri="{FF2B5EF4-FFF2-40B4-BE49-F238E27FC236}">
                <a16:creationId xmlns:a16="http://schemas.microsoft.com/office/drawing/2014/main" id="{BC015109-78E2-4E68-AF18-318678AC47FC}"/>
              </a:ext>
            </a:extLst>
          </p:cNvPr>
          <p:cNvSpPr txBox="1"/>
          <p:nvPr/>
        </p:nvSpPr>
        <p:spPr>
          <a:xfrm>
            <a:off x="3546897" y="3267665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loaded now</a:t>
            </a:r>
          </a:p>
        </p:txBody>
      </p:sp>
      <p:sp>
        <p:nvSpPr>
          <p:cNvPr id="252" name="TextBox 211">
            <a:extLst>
              <a:ext uri="{FF2B5EF4-FFF2-40B4-BE49-F238E27FC236}">
                <a16:creationId xmlns:a16="http://schemas.microsoft.com/office/drawing/2014/main" id="{46360083-B3F4-42F9-9FD3-FBD08C6000E3}"/>
              </a:ext>
            </a:extLst>
          </p:cNvPr>
          <p:cNvSpPr txBox="1"/>
          <p:nvPr/>
        </p:nvSpPr>
        <p:spPr>
          <a:xfrm>
            <a:off x="6169353" y="5152296"/>
            <a:ext cx="95930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/>
          </a:p>
        </p:txBody>
      </p:sp>
      <p:cxnSp>
        <p:nvCxnSpPr>
          <p:cNvPr id="257" name="Straight Connector 256" title="Callout Line">
            <a:extLst>
              <a:ext uri="{FF2B5EF4-FFF2-40B4-BE49-F238E27FC236}">
                <a16:creationId xmlns:a16="http://schemas.microsoft.com/office/drawing/2014/main" id="{8F847948-87B8-4C21-B6E4-A007B87F2171}"/>
              </a:ext>
            </a:extLst>
          </p:cNvPr>
          <p:cNvCxnSpPr>
            <a:cxnSpLocks/>
          </p:cNvCxnSpPr>
          <p:nvPr/>
        </p:nvCxnSpPr>
        <p:spPr>
          <a:xfrm flipH="1">
            <a:off x="5716767" y="4493425"/>
            <a:ext cx="1091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180">
            <a:extLst>
              <a:ext uri="{FF2B5EF4-FFF2-40B4-BE49-F238E27FC236}">
                <a16:creationId xmlns:a16="http://schemas.microsoft.com/office/drawing/2014/main" id="{97AE4EEB-2D17-4C61-920E-F3A5C92A32B2}"/>
              </a:ext>
            </a:extLst>
          </p:cNvPr>
          <p:cNvSpPr txBox="1"/>
          <p:nvPr/>
        </p:nvSpPr>
        <p:spPr>
          <a:xfrm>
            <a:off x="3300200" y="5236237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59" name="TextBox 181">
            <a:extLst>
              <a:ext uri="{FF2B5EF4-FFF2-40B4-BE49-F238E27FC236}">
                <a16:creationId xmlns:a16="http://schemas.microsoft.com/office/drawing/2014/main" id="{C55865A2-AB0B-48D3-8CEB-007EDB2EDCCB}"/>
              </a:ext>
            </a:extLst>
          </p:cNvPr>
          <p:cNvSpPr txBox="1"/>
          <p:nvPr/>
        </p:nvSpPr>
        <p:spPr>
          <a:xfrm>
            <a:off x="3336138" y="5510007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google.com</a:t>
            </a:r>
          </a:p>
        </p:txBody>
      </p:sp>
      <p:sp>
        <p:nvSpPr>
          <p:cNvPr id="261" name="TextBox 180">
            <a:extLst>
              <a:ext uri="{FF2B5EF4-FFF2-40B4-BE49-F238E27FC236}">
                <a16:creationId xmlns:a16="http://schemas.microsoft.com/office/drawing/2014/main" id="{DE71F615-52F3-4157-BA7E-6B7D18252215}"/>
              </a:ext>
            </a:extLst>
          </p:cNvPr>
          <p:cNvSpPr txBox="1"/>
          <p:nvPr/>
        </p:nvSpPr>
        <p:spPr>
          <a:xfrm>
            <a:off x="4731561" y="4192239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Type address</a:t>
            </a:r>
          </a:p>
        </p:txBody>
      </p:sp>
      <p:sp>
        <p:nvSpPr>
          <p:cNvPr id="262" name="TextBox 181">
            <a:extLst>
              <a:ext uri="{FF2B5EF4-FFF2-40B4-BE49-F238E27FC236}">
                <a16:creationId xmlns:a16="http://schemas.microsoft.com/office/drawing/2014/main" id="{7777215B-F705-4297-B0B9-38E1D2E140A7}"/>
              </a:ext>
            </a:extLst>
          </p:cNvPr>
          <p:cNvSpPr txBox="1"/>
          <p:nvPr/>
        </p:nvSpPr>
        <p:spPr>
          <a:xfrm>
            <a:off x="4799244" y="4427496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nytimes.com</a:t>
            </a:r>
          </a:p>
        </p:txBody>
      </p:sp>
      <p:sp>
        <p:nvSpPr>
          <p:cNvPr id="263" name="TextBox 180">
            <a:extLst>
              <a:ext uri="{FF2B5EF4-FFF2-40B4-BE49-F238E27FC236}">
                <a16:creationId xmlns:a16="http://schemas.microsoft.com/office/drawing/2014/main" id="{0809FDB6-0EBE-4A8E-81E3-DC7FC349F428}"/>
              </a:ext>
            </a:extLst>
          </p:cNvPr>
          <p:cNvSpPr txBox="1"/>
          <p:nvPr/>
        </p:nvSpPr>
        <p:spPr>
          <a:xfrm>
            <a:off x="7564306" y="3718077"/>
            <a:ext cx="875905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Still loading</a:t>
            </a:r>
          </a:p>
        </p:txBody>
      </p:sp>
      <p:sp>
        <p:nvSpPr>
          <p:cNvPr id="264" name="TextBox 181">
            <a:extLst>
              <a:ext uri="{FF2B5EF4-FFF2-40B4-BE49-F238E27FC236}">
                <a16:creationId xmlns:a16="http://schemas.microsoft.com/office/drawing/2014/main" id="{6A4A9785-012F-4E54-A644-317740DDB7FD}"/>
              </a:ext>
            </a:extLst>
          </p:cNvPr>
          <p:cNvSpPr txBox="1"/>
          <p:nvPr/>
        </p:nvSpPr>
        <p:spPr>
          <a:xfrm>
            <a:off x="7472875" y="3807579"/>
            <a:ext cx="875905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endParaRPr lang="sv-SE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ts val="1000"/>
              </a:lnSpc>
            </a:pPr>
            <a:r>
              <a:rPr lang="sv-SE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Jag är trött på att vänta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cxnSp>
        <p:nvCxnSpPr>
          <p:cNvPr id="266" name="Straight Connector 265" title="Callout Line">
            <a:extLst>
              <a:ext uri="{FF2B5EF4-FFF2-40B4-BE49-F238E27FC236}">
                <a16:creationId xmlns:a16="http://schemas.microsoft.com/office/drawing/2014/main" id="{6019E198-C0EC-4D94-910F-93BC26A20F61}"/>
              </a:ext>
            </a:extLst>
          </p:cNvPr>
          <p:cNvCxnSpPr>
            <a:cxnSpLocks/>
          </p:cNvCxnSpPr>
          <p:nvPr/>
        </p:nvCxnSpPr>
        <p:spPr>
          <a:xfrm>
            <a:off x="7416182" y="383909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 title="Callout Line">
            <a:extLst>
              <a:ext uri="{FF2B5EF4-FFF2-40B4-BE49-F238E27FC236}">
                <a16:creationId xmlns:a16="http://schemas.microsoft.com/office/drawing/2014/main" id="{05165C2B-1EB6-4FFB-A510-1FA096ED0CBD}"/>
              </a:ext>
            </a:extLst>
          </p:cNvPr>
          <p:cNvCxnSpPr>
            <a:cxnSpLocks/>
          </p:cNvCxnSpPr>
          <p:nvPr/>
        </p:nvCxnSpPr>
        <p:spPr>
          <a:xfrm flipH="1">
            <a:off x="6980232" y="5301095"/>
            <a:ext cx="3297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180">
            <a:extLst>
              <a:ext uri="{FF2B5EF4-FFF2-40B4-BE49-F238E27FC236}">
                <a16:creationId xmlns:a16="http://schemas.microsoft.com/office/drawing/2014/main" id="{74CBE555-4E96-4077-8FBD-15D77F2680D8}"/>
              </a:ext>
            </a:extLst>
          </p:cNvPr>
          <p:cNvSpPr txBox="1"/>
          <p:nvPr/>
        </p:nvSpPr>
        <p:spPr>
          <a:xfrm>
            <a:off x="5902528" y="5203971"/>
            <a:ext cx="1042363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Finally  loaded</a:t>
            </a:r>
          </a:p>
        </p:txBody>
      </p:sp>
      <p:cxnSp>
        <p:nvCxnSpPr>
          <p:cNvPr id="269" name="Straight Connector 268" title="Callout Line">
            <a:extLst>
              <a:ext uri="{FF2B5EF4-FFF2-40B4-BE49-F238E27FC236}">
                <a16:creationId xmlns:a16="http://schemas.microsoft.com/office/drawing/2014/main" id="{0E05FF9B-339C-4F5D-98FF-506B5D2F70A7}"/>
              </a:ext>
            </a:extLst>
          </p:cNvPr>
          <p:cNvCxnSpPr>
            <a:cxnSpLocks/>
          </p:cNvCxnSpPr>
          <p:nvPr/>
        </p:nvCxnSpPr>
        <p:spPr>
          <a:xfrm>
            <a:off x="3572892" y="3182824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33">
            <a:extLst>
              <a:ext uri="{FF2B5EF4-FFF2-40B4-BE49-F238E27FC236}">
                <a16:creationId xmlns:a16="http://schemas.microsoft.com/office/drawing/2014/main" id="{BE6D4DA8-F480-41A0-9176-047AE158FD9B}"/>
              </a:ext>
            </a:extLst>
          </p:cNvPr>
          <p:cNvSpPr txBox="1"/>
          <p:nvPr/>
        </p:nvSpPr>
        <p:spPr>
          <a:xfrm>
            <a:off x="3478009" y="1757775"/>
            <a:ext cx="1038389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Async stuff</a:t>
            </a:r>
          </a:p>
        </p:txBody>
      </p:sp>
      <p:sp>
        <p:nvSpPr>
          <p:cNvPr id="272" name="TextBox 234">
            <a:extLst>
              <a:ext uri="{FF2B5EF4-FFF2-40B4-BE49-F238E27FC236}">
                <a16:creationId xmlns:a16="http://schemas.microsoft.com/office/drawing/2014/main" id="{1D0C9D1D-B7CA-4BAF-9457-9B0A171B6CB3}"/>
              </a:ext>
            </a:extLst>
          </p:cNvPr>
          <p:cNvSpPr txBox="1"/>
          <p:nvPr/>
        </p:nvSpPr>
        <p:spPr>
          <a:xfrm>
            <a:off x="3457771" y="1976876"/>
            <a:ext cx="1038389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asynchronous requests</a:t>
            </a:r>
          </a:p>
        </p:txBody>
      </p:sp>
      <p:cxnSp>
        <p:nvCxnSpPr>
          <p:cNvPr id="273" name="Straight Connector 272" title="Callout Line">
            <a:extLst>
              <a:ext uri="{FF2B5EF4-FFF2-40B4-BE49-F238E27FC236}">
                <a16:creationId xmlns:a16="http://schemas.microsoft.com/office/drawing/2014/main" id="{181F3106-B737-432D-85BE-E2337602CD93}"/>
              </a:ext>
            </a:extLst>
          </p:cNvPr>
          <p:cNvCxnSpPr>
            <a:cxnSpLocks/>
          </p:cNvCxnSpPr>
          <p:nvPr/>
        </p:nvCxnSpPr>
        <p:spPr>
          <a:xfrm>
            <a:off x="3547735" y="1874423"/>
            <a:ext cx="1127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22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9362E4F7-76DA-49C1-9D57-BAE790EFC8D7}"/>
              </a:ext>
            </a:extLst>
          </p:cNvPr>
          <p:cNvSpPr txBox="1">
            <a:spLocks/>
          </p:cNvSpPr>
          <p:nvPr/>
        </p:nvSpPr>
        <p:spPr>
          <a:xfrm>
            <a:off x="463296" y="1375593"/>
            <a:ext cx="8186991" cy="4784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1pPr>
            <a:lvl2pPr marL="59055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30275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rgbClr val="5A5A5A"/>
              </a:buClr>
              <a:buFont typeface="Calibri Light" panose="020F0302020204030204" pitchFamily="34" charset="0"/>
              <a:buChar char="−"/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2700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788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Calibri Light" panose="020F0302020204030204" pitchFamily="34" charset="0"/>
              <a:buChar char="−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Viewport and full page size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7B7CB9-7599-4A57-B358-EDD6429097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00" y="1973648"/>
            <a:ext cx="1170000" cy="38017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FDAE70-8763-48C6-80E7-091992CCE1C6}"/>
              </a:ext>
            </a:extLst>
          </p:cNvPr>
          <p:cNvSpPr txBox="1"/>
          <p:nvPr/>
        </p:nvSpPr>
        <p:spPr>
          <a:xfrm>
            <a:off x="5450249" y="3031784"/>
            <a:ext cx="160813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Full page size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8E3E4B-128B-4D68-B354-03B5454ACDCE}"/>
              </a:ext>
            </a:extLst>
          </p:cNvPr>
          <p:cNvCxnSpPr/>
          <p:nvPr/>
        </p:nvCxnSpPr>
        <p:spPr>
          <a:xfrm>
            <a:off x="3672000" y="2714503"/>
            <a:ext cx="0" cy="9427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33E964-3842-4977-B527-81767EA040B9}"/>
              </a:ext>
            </a:extLst>
          </p:cNvPr>
          <p:cNvCxnSpPr/>
          <p:nvPr/>
        </p:nvCxnSpPr>
        <p:spPr>
          <a:xfrm>
            <a:off x="5427000" y="1973648"/>
            <a:ext cx="0" cy="3710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94086-FE99-4B0C-85E9-8E23CAB84B17}"/>
              </a:ext>
            </a:extLst>
          </p:cNvPr>
          <p:cNvSpPr txBox="1"/>
          <p:nvPr/>
        </p:nvSpPr>
        <p:spPr>
          <a:xfrm>
            <a:off x="2548822" y="3008143"/>
            <a:ext cx="1078180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</a:rPr>
              <a:t>Viewport</a:t>
            </a:r>
          </a:p>
        </p:txBody>
      </p:sp>
    </p:spTree>
    <p:extLst>
      <p:ext uri="{BB962C8B-B14F-4D97-AF65-F5344CB8AC3E}">
        <p14:creationId xmlns:p14="http://schemas.microsoft.com/office/powerpoint/2010/main" val="250237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4558704" cy="4696585"/>
          </a:xfrm>
        </p:spPr>
        <p:txBody>
          <a:bodyPr/>
          <a:lstStyle/>
          <a:p>
            <a:r>
              <a:rPr lang="en-US" dirty="0" err="1"/>
              <a:t>Tobii</a:t>
            </a:r>
            <a:r>
              <a:rPr lang="en-US" dirty="0"/>
              <a:t> Pro Lab analysis definitions</a:t>
            </a:r>
          </a:p>
          <a:p>
            <a:pPr lvl="1"/>
            <a:r>
              <a:rPr lang="en-US" dirty="0"/>
              <a:t>Event types and events</a:t>
            </a:r>
          </a:p>
          <a:p>
            <a:pPr lvl="1"/>
            <a:r>
              <a:rPr lang="en-US" dirty="0"/>
              <a:t>TOI and intervals</a:t>
            </a:r>
          </a:p>
          <a:p>
            <a:pPr lvl="1"/>
            <a:r>
              <a:rPr lang="en-US" dirty="0"/>
              <a:t>AOI and visits</a:t>
            </a:r>
          </a:p>
          <a:p>
            <a:pPr marL="361950" lvl="1" indent="0">
              <a:buNone/>
            </a:pPr>
            <a:endParaRPr lang="en-US" dirty="0"/>
          </a:p>
          <a:p>
            <a:r>
              <a:rPr lang="en-US" dirty="0"/>
              <a:t>Web/UX research definitions</a:t>
            </a:r>
          </a:p>
          <a:p>
            <a:pPr lvl="1"/>
            <a:r>
              <a:rPr lang="en-US" dirty="0"/>
              <a:t>CEF and </a:t>
            </a:r>
            <a:r>
              <a:rPr lang="en-US" dirty="0" err="1"/>
              <a:t>CefSharp</a:t>
            </a:r>
            <a:endParaRPr lang="en-US" dirty="0"/>
          </a:p>
          <a:p>
            <a:pPr lvl="1"/>
            <a:r>
              <a:rPr lang="en-US" dirty="0"/>
              <a:t>Page</a:t>
            </a:r>
          </a:p>
          <a:p>
            <a:pPr lvl="1"/>
            <a:r>
              <a:rPr lang="en-US" dirty="0"/>
              <a:t>Fixed/sticky elements</a:t>
            </a:r>
          </a:p>
          <a:p>
            <a:pPr lvl="1"/>
            <a:r>
              <a:rPr lang="en-US" dirty="0"/>
              <a:t>Viewport and full page size</a:t>
            </a:r>
          </a:p>
          <a:p>
            <a:pPr marL="31908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hlinkClick r:id="rId3"/>
            </a:endParaRPr>
          </a:p>
          <a:p>
            <a:pPr marL="0" indent="0">
              <a:buNone/>
            </a:pPr>
            <a:endParaRPr lang="en-US" sz="1600" dirty="0">
              <a:hlinkClick r:id="rId3"/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E64722-C9D4-4F09-B277-ED090D5941E7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000" y="13755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3B487F-B429-41E7-9B96-8A374F06942B}"/>
              </a:ext>
            </a:extLst>
          </p:cNvPr>
          <p:cNvSpPr txBox="1"/>
          <p:nvPr/>
        </p:nvSpPr>
        <p:spPr>
          <a:xfrm>
            <a:off x="6447000" y="3368403"/>
            <a:ext cx="1395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spcAft>
                <a:spcPts val="600"/>
              </a:spcAft>
            </a:pPr>
            <a:r>
              <a:rPr lang="en-US" dirty="0">
                <a:solidFill>
                  <a:srgbClr val="3F3F3F"/>
                </a:solidFill>
                <a:hlinkClick r:id="rId3"/>
              </a:rPr>
              <a:t>Read more</a:t>
            </a:r>
            <a:endParaRPr lang="en-US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71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sz="half" idx="2"/>
          </p:nvPr>
        </p:nvSpPr>
        <p:spPr>
          <a:xfrm>
            <a:off x="463296" y="1375593"/>
            <a:ext cx="8186991" cy="478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Difference between event types and events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46A6-F7B6-4197-891C-D48D34F2C185}" type="slidenum">
              <a:rPr lang="en-US" noProof="0" smtClean="0"/>
              <a:pPr/>
              <a:t>9</a:t>
            </a:fld>
            <a:endParaRPr lang="en-US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7018B6-5C5D-4A68-8648-D1878DA05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8105"/>
              </p:ext>
            </p:extLst>
          </p:nvPr>
        </p:nvGraphicFramePr>
        <p:xfrm>
          <a:off x="650690" y="1989000"/>
          <a:ext cx="3645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000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Events (instances)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 the page (Google.com)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6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4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Close the page (Google.com)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 the page (Tobii.com)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20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66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Close the page (Tobii.com)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Stop the recording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8174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336AF7-1A69-434D-89F9-CAB80AA57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71986"/>
              </p:ext>
            </p:extLst>
          </p:nvPr>
        </p:nvGraphicFramePr>
        <p:xfrm>
          <a:off x="5005287" y="2408121"/>
          <a:ext cx="3645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000">
                  <a:extLst>
                    <a:ext uri="{9D8B030D-6E8A-4147-A177-3AD203B41FA5}">
                      <a16:colId xmlns:a16="http://schemas.microsoft.com/office/drawing/2014/main" val="193827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Event types (sets)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3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 the page (Google.com)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Close the page (Google.com)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4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 the page (Tobii.com)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20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Close the page (Tobii.com)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Stop the recording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81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983943"/>
      </p:ext>
    </p:extLst>
  </p:cSld>
  <p:clrMapOvr>
    <a:masterClrMapping/>
  </p:clrMapOvr>
</p:sld>
</file>

<file path=ppt/theme/theme1.xml><?xml version="1.0" encoding="utf-8"?>
<a:theme xmlns:a="http://schemas.openxmlformats.org/drawingml/2006/main" name="1_Tobii Corporate Template">
  <a:themeElements>
    <a:clrScheme name="Tobii Pro">
      <a:dk1>
        <a:srgbClr val="0E103E"/>
      </a:dk1>
      <a:lt1>
        <a:sysClr val="window" lastClr="FFFFFF"/>
      </a:lt1>
      <a:dk2>
        <a:srgbClr val="5F5F5F"/>
      </a:dk2>
      <a:lt2>
        <a:srgbClr val="BABABA"/>
      </a:lt2>
      <a:accent1>
        <a:srgbClr val="F37500"/>
      </a:accent1>
      <a:accent2>
        <a:srgbClr val="EE463B"/>
      </a:accent2>
      <a:accent3>
        <a:srgbClr val="FDD9B3"/>
      </a:accent3>
      <a:accent4>
        <a:srgbClr val="B3B3B3"/>
      </a:accent4>
      <a:accent5>
        <a:srgbClr val="414042"/>
      </a:accent5>
      <a:accent6>
        <a:srgbClr val="90B6E1"/>
      </a:accent6>
      <a:hlink>
        <a:srgbClr val="86B9FF"/>
      </a:hlink>
      <a:folHlink>
        <a:srgbClr val="4D53D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2">
            <a:lumMod val="20000"/>
            <a:lumOff val="80000"/>
          </a:schemeClr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ctr" anchorCtr="0" compatLnSpc="1">
        <a:prstTxWarp prst="textNoShape">
          <a:avLst/>
        </a:prstTxWarp>
      </a:bodyPr>
      <a:lstStyle>
        <a:defPPr algn="ctr">
          <a:lnSpc>
            <a:spcPct val="95000"/>
          </a:lnSpc>
          <a:spcBef>
            <a:spcPts val="1200"/>
          </a:spcBef>
          <a:buClr>
            <a:srgbClr val="004990"/>
          </a:buClr>
          <a:buSzPct val="110000"/>
          <a:defRPr sz="2000" dirty="0" smtClean="0">
            <a:solidFill>
              <a:srgbClr val="4D4D4D"/>
            </a:solidFill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5000"/>
          </a:lnSpc>
          <a:spcBef>
            <a:spcPts val="900"/>
          </a:spcBef>
          <a:spcAft>
            <a:spcPts val="600"/>
          </a:spcAft>
          <a:defRPr dirty="0" smtClean="0">
            <a:solidFill>
              <a:srgbClr val="3F3F3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obii_Template_4x3 - åsa 18 dec -14" id="{71E0DD56-C80C-4A1E-8C9C-258C2971FF93}" vid="{E6379821-8D9D-49A7-AFBB-A0AC86F42489}"/>
    </a:ext>
  </a:extLst>
</a:theme>
</file>

<file path=ppt/theme/theme2.xml><?xml version="1.0" encoding="utf-8"?>
<a:theme xmlns:a="http://schemas.openxmlformats.org/drawingml/2006/main" name="Office-tema">
  <a:themeElements>
    <a:clrScheme name="Tobii Pro">
      <a:dk1>
        <a:srgbClr val="0E103E"/>
      </a:dk1>
      <a:lt1>
        <a:sysClr val="window" lastClr="FFFFFF"/>
      </a:lt1>
      <a:dk2>
        <a:srgbClr val="5F5F5F"/>
      </a:dk2>
      <a:lt2>
        <a:srgbClr val="BABABA"/>
      </a:lt2>
      <a:accent1>
        <a:srgbClr val="F37500"/>
      </a:accent1>
      <a:accent2>
        <a:srgbClr val="EE463B"/>
      </a:accent2>
      <a:accent3>
        <a:srgbClr val="FDD9B3"/>
      </a:accent3>
      <a:accent4>
        <a:srgbClr val="B3B3B3"/>
      </a:accent4>
      <a:accent5>
        <a:srgbClr val="414042"/>
      </a:accent5>
      <a:accent6>
        <a:srgbClr val="90B6E1"/>
      </a:accent6>
      <a:hlink>
        <a:srgbClr val="86B9FF"/>
      </a:hlink>
      <a:folHlink>
        <a:srgbClr val="4D53D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Elekta sep 2014">
      <a:dk1>
        <a:srgbClr val="3F3F3F"/>
      </a:dk1>
      <a:lt1>
        <a:sysClr val="window" lastClr="FFFFFF"/>
      </a:lt1>
      <a:dk2>
        <a:srgbClr val="6D6E71"/>
      </a:dk2>
      <a:lt2>
        <a:srgbClr val="BABABA"/>
      </a:lt2>
      <a:accent1>
        <a:srgbClr val="009FE3"/>
      </a:accent1>
      <a:accent2>
        <a:srgbClr val="044D8F"/>
      </a:accent2>
      <a:accent3>
        <a:srgbClr val="F3912D"/>
      </a:accent3>
      <a:accent4>
        <a:srgbClr val="00A594"/>
      </a:accent4>
      <a:accent5>
        <a:srgbClr val="C3DF1B"/>
      </a:accent5>
      <a:accent6>
        <a:srgbClr val="D2D2D4"/>
      </a:accent6>
      <a:hlink>
        <a:srgbClr val="009FE3"/>
      </a:hlink>
      <a:folHlink>
        <a:srgbClr val="00A39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4EF8F73-43EB-45D8-B1CC-8BC61D6E2F37}">
  <we:reference id="5dfe852d-2c42-4b3a-a2a0-df25e73584ce" version="1.0.0.1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13348</TotalTime>
  <Words>3243</Words>
  <Application>Microsoft Office PowerPoint</Application>
  <PresentationFormat>On-screen Show (4:3)</PresentationFormat>
  <Paragraphs>781</Paragraphs>
  <Slides>67</Slides>
  <Notes>39</Notes>
  <HiddenSlides>22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Wingdings</vt:lpstr>
      <vt:lpstr>1_Tobii Corporate Template</vt:lpstr>
      <vt:lpstr>How to bake my web research </vt:lpstr>
      <vt:lpstr>Intro</vt:lpstr>
      <vt:lpstr>Tobii Pro Lab</vt:lpstr>
      <vt:lpstr>Web Stimuli</vt:lpstr>
      <vt:lpstr>Embedded Browser</vt:lpstr>
      <vt:lpstr>Concepts</vt:lpstr>
      <vt:lpstr>Concepts</vt:lpstr>
      <vt:lpstr>Concepts</vt:lpstr>
      <vt:lpstr>Concepts</vt:lpstr>
      <vt:lpstr>Concepts</vt:lpstr>
      <vt:lpstr>Visualizations</vt:lpstr>
      <vt:lpstr>Metrics</vt:lpstr>
      <vt:lpstr>PowerPoint Presentation</vt:lpstr>
      <vt:lpstr>Web events</vt:lpstr>
      <vt:lpstr>Web events</vt:lpstr>
      <vt:lpstr>Web events</vt:lpstr>
      <vt:lpstr>Web events</vt:lpstr>
      <vt:lpstr>Web events</vt:lpstr>
      <vt:lpstr>Web events</vt:lpstr>
      <vt:lpstr>Web events</vt:lpstr>
      <vt:lpstr>Web events</vt:lpstr>
      <vt:lpstr>Web events</vt:lpstr>
      <vt:lpstr>Web Navigation TOI</vt:lpstr>
      <vt:lpstr>Web Navigation TOI</vt:lpstr>
      <vt:lpstr>Naive TOI start</vt:lpstr>
      <vt:lpstr>Naive TOI start</vt:lpstr>
      <vt:lpstr>Naive TOI start</vt:lpstr>
      <vt:lpstr>But what if I told you that …</vt:lpstr>
      <vt:lpstr>… your web browser is just a media player</vt:lpstr>
      <vt:lpstr>Weighted approach</vt:lpstr>
      <vt:lpstr>Concepts</vt:lpstr>
      <vt:lpstr>AOI should be drawn on media</vt:lpstr>
      <vt:lpstr>Take screenshot on page load </vt:lpstr>
      <vt:lpstr>Pitfalls of taking screenshot on page load</vt:lpstr>
      <vt:lpstr>Take screenshot before leave the page</vt:lpstr>
      <vt:lpstr>Screenshot making approaches</vt:lpstr>
      <vt:lpstr>Screenshot making approaches</vt:lpstr>
      <vt:lpstr>Pitfalls of browser resizing</vt:lpstr>
      <vt:lpstr>Pitfalls of browser resizing</vt:lpstr>
      <vt:lpstr>Problem solver starter pack</vt:lpstr>
      <vt:lpstr>Hey Siri, let’s stitch some screenshot parts</vt:lpstr>
      <vt:lpstr>Applying of screenshot and gaze data</vt:lpstr>
      <vt:lpstr>Translate gaze data</vt:lpstr>
      <vt:lpstr>Challenges</vt:lpstr>
      <vt:lpstr>Bonus</vt:lpstr>
      <vt:lpstr>Tack så mycket</vt:lpstr>
      <vt:lpstr>Rich text - three columns (30p) </vt:lpstr>
      <vt:lpstr>Concepts</vt:lpstr>
      <vt:lpstr>Rich text - three columns (30p) </vt:lpstr>
      <vt:lpstr>PowerPoint Presentation</vt:lpstr>
      <vt:lpstr>PowerPoint Presentation</vt:lpstr>
      <vt:lpstr>PowerPoint Presentation</vt:lpstr>
      <vt:lpstr>Tobii Pro Title bold (36p)</vt:lpstr>
      <vt:lpstr>How to bake my web research </vt:lpstr>
      <vt:lpstr> </vt:lpstr>
      <vt:lpstr>Tobii Pro Title bold (36p)</vt:lpstr>
      <vt:lpstr>Divider page bold (36p)</vt:lpstr>
      <vt:lpstr>Title (30p)</vt:lpstr>
      <vt:lpstr>Tobii Pro Lab</vt:lpstr>
      <vt:lpstr>Colors Tobii Pro</vt:lpstr>
      <vt:lpstr>Terminology</vt:lpstr>
      <vt:lpstr>Terminology</vt:lpstr>
      <vt:lpstr>Two pieces of content (30p)</vt:lpstr>
      <vt:lpstr>Content and graph on right side (30p)</vt:lpstr>
      <vt:lpstr>Compare two columns (30p)</vt:lpstr>
      <vt:lpstr>Rich text – two columns (30p)</vt:lpstr>
      <vt:lpstr>Web events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Tobii Pro Template 4x3</dc:title>
  <dc:creator>åsa</dc:creator>
  <cp:lastModifiedBy>Yevhen Krupin</cp:lastModifiedBy>
  <cp:revision>491</cp:revision>
  <dcterms:created xsi:type="dcterms:W3CDTF">2014-05-13T12:43:24Z</dcterms:created>
  <dcterms:modified xsi:type="dcterms:W3CDTF">2019-09-13T11:14:35Z</dcterms:modified>
</cp:coreProperties>
</file>